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403" r:id="rId3"/>
    <p:sldId id="404" r:id="rId4"/>
    <p:sldId id="405" r:id="rId5"/>
    <p:sldId id="320" r:id="rId6"/>
    <p:sldId id="258" r:id="rId7"/>
    <p:sldId id="257" r:id="rId8"/>
    <p:sldId id="325" r:id="rId9"/>
    <p:sldId id="326" r:id="rId10"/>
    <p:sldId id="327" r:id="rId11"/>
    <p:sldId id="262" r:id="rId12"/>
    <p:sldId id="263" r:id="rId13"/>
    <p:sldId id="266" r:id="rId14"/>
    <p:sldId id="264" r:id="rId15"/>
    <p:sldId id="265"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302" r:id="rId30"/>
    <p:sldId id="303" r:id="rId31"/>
    <p:sldId id="307" r:id="rId32"/>
    <p:sldId id="280" r:id="rId33"/>
    <p:sldId id="281" r:id="rId34"/>
    <p:sldId id="282" r:id="rId35"/>
    <p:sldId id="283" r:id="rId36"/>
    <p:sldId id="284" r:id="rId37"/>
    <p:sldId id="285" r:id="rId38"/>
    <p:sldId id="286" r:id="rId39"/>
    <p:sldId id="287" r:id="rId40"/>
    <p:sldId id="288" r:id="rId41"/>
    <p:sldId id="289" r:id="rId42"/>
    <p:sldId id="299" r:id="rId43"/>
    <p:sldId id="338" r:id="rId44"/>
    <p:sldId id="308" r:id="rId45"/>
    <p:sldId id="290" r:id="rId46"/>
    <p:sldId id="351" r:id="rId47"/>
    <p:sldId id="352" r:id="rId48"/>
    <p:sldId id="354" r:id="rId49"/>
    <p:sldId id="353" r:id="rId50"/>
    <p:sldId id="318" r:id="rId51"/>
    <p:sldId id="310" r:id="rId52"/>
    <p:sldId id="292" r:id="rId53"/>
    <p:sldId id="297" r:id="rId54"/>
    <p:sldId id="301" r:id="rId55"/>
    <p:sldId id="293" r:id="rId56"/>
    <p:sldId id="296" r:id="rId57"/>
    <p:sldId id="294" r:id="rId58"/>
    <p:sldId id="295" r:id="rId59"/>
    <p:sldId id="298" r:id="rId60"/>
    <p:sldId id="311" r:id="rId61"/>
    <p:sldId id="309" r:id="rId62"/>
    <p:sldId id="312" r:id="rId63"/>
    <p:sldId id="313" r:id="rId64"/>
    <p:sldId id="314" r:id="rId65"/>
    <p:sldId id="315" r:id="rId66"/>
    <p:sldId id="316" r:id="rId67"/>
    <p:sldId id="355" r:id="rId68"/>
    <p:sldId id="324" r:id="rId69"/>
    <p:sldId id="321" r:id="rId70"/>
    <p:sldId id="331" r:id="rId71"/>
    <p:sldId id="335" r:id="rId72"/>
    <p:sldId id="333" r:id="rId73"/>
    <p:sldId id="356" r:id="rId74"/>
    <p:sldId id="322" r:id="rId75"/>
    <p:sldId id="362" r:id="rId76"/>
    <p:sldId id="363" r:id="rId77"/>
    <p:sldId id="359" r:id="rId78"/>
    <p:sldId id="360" r:id="rId79"/>
    <p:sldId id="366" r:id="rId80"/>
    <p:sldId id="365" r:id="rId81"/>
    <p:sldId id="358" r:id="rId82"/>
    <p:sldId id="357" r:id="rId83"/>
    <p:sldId id="361" r:id="rId84"/>
    <p:sldId id="369" r:id="rId85"/>
    <p:sldId id="368" r:id="rId86"/>
    <p:sldId id="367" r:id="rId87"/>
    <p:sldId id="370" r:id="rId88"/>
    <p:sldId id="371" r:id="rId89"/>
    <p:sldId id="340" r:id="rId90"/>
    <p:sldId id="346" r:id="rId91"/>
    <p:sldId id="373" r:id="rId92"/>
    <p:sldId id="341" r:id="rId93"/>
    <p:sldId id="342" r:id="rId94"/>
    <p:sldId id="339" r:id="rId95"/>
    <p:sldId id="345" r:id="rId96"/>
    <p:sldId id="348" r:id="rId97"/>
    <p:sldId id="375" r:id="rId98"/>
    <p:sldId id="376" r:id="rId99"/>
    <p:sldId id="377" r:id="rId100"/>
    <p:sldId id="378" r:id="rId101"/>
    <p:sldId id="380" r:id="rId102"/>
    <p:sldId id="379" r:id="rId103"/>
    <p:sldId id="381" r:id="rId104"/>
    <p:sldId id="382" r:id="rId105"/>
    <p:sldId id="383" r:id="rId106"/>
    <p:sldId id="384" r:id="rId107"/>
    <p:sldId id="385" r:id="rId108"/>
    <p:sldId id="386" r:id="rId109"/>
    <p:sldId id="387" r:id="rId110"/>
    <p:sldId id="388" r:id="rId111"/>
    <p:sldId id="389" r:id="rId112"/>
    <p:sldId id="399" r:id="rId113"/>
    <p:sldId id="392" r:id="rId114"/>
    <p:sldId id="391" r:id="rId115"/>
    <p:sldId id="393" r:id="rId116"/>
    <p:sldId id="390" r:id="rId117"/>
    <p:sldId id="395" r:id="rId118"/>
    <p:sldId id="394" r:id="rId119"/>
    <p:sldId id="396" r:id="rId120"/>
    <p:sldId id="397" r:id="rId121"/>
    <p:sldId id="400" r:id="rId122"/>
    <p:sldId id="402" r:id="rId123"/>
    <p:sldId id="398" r:id="rId124"/>
    <p:sldId id="401" r:id="rId125"/>
  </p:sldIdLst>
  <p:sldSz cx="9144000" cy="6858000" type="screen4x3"/>
  <p:notesSz cx="6858000" cy="9144000"/>
  <p:defaultTextStyle>
    <a:defPPr>
      <a:defRPr lang="en-US"/>
    </a:defPPr>
    <a:lvl1pPr algn="ctr" rtl="0" fontAlgn="base">
      <a:spcBef>
        <a:spcPct val="0"/>
      </a:spcBef>
      <a:spcAft>
        <a:spcPct val="0"/>
      </a:spcAft>
      <a:defRPr sz="2000" kern="1200">
        <a:solidFill>
          <a:schemeClr val="bg1"/>
        </a:solidFill>
        <a:latin typeface="Times New Roman" pitchFamily="18" charset="0"/>
        <a:ea typeface="+mn-ea"/>
        <a:cs typeface="Times New Roman" pitchFamily="18" charset="0"/>
      </a:defRPr>
    </a:lvl1pPr>
    <a:lvl2pPr marL="457200" algn="ctr" rtl="0" fontAlgn="base">
      <a:spcBef>
        <a:spcPct val="0"/>
      </a:spcBef>
      <a:spcAft>
        <a:spcPct val="0"/>
      </a:spcAft>
      <a:defRPr sz="2000" kern="1200">
        <a:solidFill>
          <a:schemeClr val="bg1"/>
        </a:solidFill>
        <a:latin typeface="Times New Roman" pitchFamily="18" charset="0"/>
        <a:ea typeface="+mn-ea"/>
        <a:cs typeface="Times New Roman" pitchFamily="18" charset="0"/>
      </a:defRPr>
    </a:lvl2pPr>
    <a:lvl3pPr marL="914400" algn="ctr" rtl="0" fontAlgn="base">
      <a:spcBef>
        <a:spcPct val="0"/>
      </a:spcBef>
      <a:spcAft>
        <a:spcPct val="0"/>
      </a:spcAft>
      <a:defRPr sz="2000" kern="1200">
        <a:solidFill>
          <a:schemeClr val="bg1"/>
        </a:solidFill>
        <a:latin typeface="Times New Roman" pitchFamily="18" charset="0"/>
        <a:ea typeface="+mn-ea"/>
        <a:cs typeface="Times New Roman" pitchFamily="18" charset="0"/>
      </a:defRPr>
    </a:lvl3pPr>
    <a:lvl4pPr marL="1371600" algn="ctr" rtl="0" fontAlgn="base">
      <a:spcBef>
        <a:spcPct val="0"/>
      </a:spcBef>
      <a:spcAft>
        <a:spcPct val="0"/>
      </a:spcAft>
      <a:defRPr sz="2000" kern="1200">
        <a:solidFill>
          <a:schemeClr val="bg1"/>
        </a:solidFill>
        <a:latin typeface="Times New Roman" pitchFamily="18" charset="0"/>
        <a:ea typeface="+mn-ea"/>
        <a:cs typeface="Times New Roman" pitchFamily="18" charset="0"/>
      </a:defRPr>
    </a:lvl4pPr>
    <a:lvl5pPr marL="1828800" algn="ctr" rtl="0" fontAlgn="base">
      <a:spcBef>
        <a:spcPct val="0"/>
      </a:spcBef>
      <a:spcAft>
        <a:spcPct val="0"/>
      </a:spcAft>
      <a:defRPr sz="2000" kern="1200">
        <a:solidFill>
          <a:schemeClr val="bg1"/>
        </a:solidFill>
        <a:latin typeface="Times New Roman" pitchFamily="18" charset="0"/>
        <a:ea typeface="+mn-ea"/>
        <a:cs typeface="Times New Roman" pitchFamily="18" charset="0"/>
      </a:defRPr>
    </a:lvl5pPr>
    <a:lvl6pPr marL="2286000" algn="l" defTabSz="914400" rtl="0" eaLnBrk="1" latinLnBrk="0" hangingPunct="1">
      <a:defRPr sz="2000" kern="1200">
        <a:solidFill>
          <a:schemeClr val="bg1"/>
        </a:solidFill>
        <a:latin typeface="Times New Roman" pitchFamily="18" charset="0"/>
        <a:ea typeface="+mn-ea"/>
        <a:cs typeface="Times New Roman" pitchFamily="18" charset="0"/>
      </a:defRPr>
    </a:lvl6pPr>
    <a:lvl7pPr marL="2743200" algn="l" defTabSz="914400" rtl="0" eaLnBrk="1" latinLnBrk="0" hangingPunct="1">
      <a:defRPr sz="2000" kern="1200">
        <a:solidFill>
          <a:schemeClr val="bg1"/>
        </a:solidFill>
        <a:latin typeface="Times New Roman" pitchFamily="18" charset="0"/>
        <a:ea typeface="+mn-ea"/>
        <a:cs typeface="Times New Roman" pitchFamily="18" charset="0"/>
      </a:defRPr>
    </a:lvl7pPr>
    <a:lvl8pPr marL="3200400" algn="l" defTabSz="914400" rtl="0" eaLnBrk="1" latinLnBrk="0" hangingPunct="1">
      <a:defRPr sz="2000" kern="1200">
        <a:solidFill>
          <a:schemeClr val="bg1"/>
        </a:solidFill>
        <a:latin typeface="Times New Roman" pitchFamily="18" charset="0"/>
        <a:ea typeface="+mn-ea"/>
        <a:cs typeface="Times New Roman" pitchFamily="18" charset="0"/>
      </a:defRPr>
    </a:lvl8pPr>
    <a:lvl9pPr marL="3657600" algn="l" defTabSz="914400" rtl="0" eaLnBrk="1" latinLnBrk="0" hangingPunct="1">
      <a:defRPr sz="2000" kern="1200">
        <a:solidFill>
          <a:schemeClr val="bg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9" autoAdjust="0"/>
    <p:restoredTop sz="95811" autoAdjust="0"/>
  </p:normalViewPr>
  <p:slideViewPr>
    <p:cSldViewPr>
      <p:cViewPr>
        <p:scale>
          <a:sx n="50" d="100"/>
          <a:sy n="50" d="100"/>
        </p:scale>
        <p:origin x="-2358" y="-9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solidFill>
                  <a:schemeClr val="tx1"/>
                </a:solidFill>
                <a:latin typeface="Arial" pitchFamily="34" charset="0"/>
                <a:cs typeface="Arial" pitchFamily="34" charset="0"/>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Arial" pitchFamily="34" charset="0"/>
                <a:cs typeface="Arial" pitchFamily="34" charset="0"/>
              </a:defRPr>
            </a:lvl1pPr>
          </a:lstStyle>
          <a:p>
            <a:pPr>
              <a:defRPr/>
            </a:pPr>
            <a:endParaRPr lang="en-US"/>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solidFill>
                  <a:schemeClr val="tx1"/>
                </a:solidFill>
                <a:latin typeface="Arial" pitchFamily="34" charset="0"/>
                <a:cs typeface="Arial"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Arial" pitchFamily="34" charset="0"/>
                <a:cs typeface="Arial" pitchFamily="34" charset="0"/>
              </a:defRPr>
            </a:lvl1pPr>
          </a:lstStyle>
          <a:p>
            <a:pPr>
              <a:defRPr/>
            </a:pPr>
            <a:fld id="{AEB25DBF-9330-4096-8DDE-FA794B48AB9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6E207EB-DF7A-4CB1-9C37-9A04BCFC5315}" type="slidenum">
              <a:rPr lang="en-US"/>
              <a:pPr/>
              <a:t>1</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ECE2279-1B41-42CD-8959-F374A58A7C17}" type="slidenum">
              <a:rPr lang="en-US"/>
              <a:pPr/>
              <a:t>11</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791AC540-488E-4C7E-912D-0A9BB5F03D05}" type="slidenum">
              <a:rPr lang="en-US"/>
              <a:pPr/>
              <a:t>101</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E6CB03D4-BEE1-4A31-96E2-5408A2A79F15}" type="slidenum">
              <a:rPr lang="en-US"/>
              <a:pPr/>
              <a:t>102</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E4584809-E158-48BF-859C-0033283F5974}" type="slidenum">
              <a:rPr lang="en-US"/>
              <a:pPr/>
              <a:t>103</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D0910A70-EBCE-4D62-B5B5-C089DEFE809E}" type="slidenum">
              <a:rPr lang="en-US"/>
              <a:pPr/>
              <a:t>104</a:t>
            </a:fld>
            <a:endParaRPr lang="en-US"/>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4B0D0833-C0BF-456A-9749-53C9EAD0FD31}" type="slidenum">
              <a:rPr lang="en-US"/>
              <a:pPr/>
              <a:t>105</a:t>
            </a:fld>
            <a:endParaRPr lang="en-US"/>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A29C873A-6379-4A61-99CE-934AB4723FB0}" type="slidenum">
              <a:rPr lang="en-US"/>
              <a:pPr/>
              <a:t>106</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F100889-E1EB-4EE8-9D52-B1C0C7096930}" type="slidenum">
              <a:rPr lang="en-US"/>
              <a:pPr/>
              <a:t>107</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08E8EB65-DE7C-481A-A1E0-4DAC8527DD62}" type="slidenum">
              <a:rPr lang="en-US"/>
              <a:pPr/>
              <a:t>108</a:t>
            </a:fld>
            <a:endParaRPr 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902B45C3-03EC-4703-AB73-AEFC96E24252}" type="slidenum">
              <a:rPr lang="en-US"/>
              <a:pPr/>
              <a:t>109</a:t>
            </a:fld>
            <a:endParaRPr lang="en-US"/>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B1DE14D6-5D9C-4C7C-B7EF-DE1FF75DA46B}" type="slidenum">
              <a:rPr lang="en-US"/>
              <a:pPr/>
              <a:t>110</a:t>
            </a:fld>
            <a:endParaRPr 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59151F1-4D0D-4995-A23F-5F60AB2A5C00}" type="slidenum">
              <a:rPr lang="en-US"/>
              <a:pPr/>
              <a:t>12</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369500FF-F3B9-427F-AD1D-F99812AC65A2}" type="slidenum">
              <a:rPr lang="en-US"/>
              <a:pPr/>
              <a:t>111</a:t>
            </a:fld>
            <a:endParaRPr lang="en-US"/>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48271456-C84F-4AA4-BF86-2A104F8AADB7}" type="slidenum">
              <a:rPr lang="en-US"/>
              <a:pPr/>
              <a:t>112</a:t>
            </a:fld>
            <a:endParaRPr 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F0956D3F-2320-4690-9A9C-CA5F2807FA61}" type="slidenum">
              <a:rPr lang="en-US"/>
              <a:pPr/>
              <a:t>113</a:t>
            </a:fld>
            <a:endParaRPr 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92266DB8-3F2D-47AE-8AB8-47D6608B8202}" type="slidenum">
              <a:rPr lang="en-US"/>
              <a:pPr/>
              <a:t>114</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AE73496D-CF17-48E6-8BE4-E7032071AE29}" type="slidenum">
              <a:rPr lang="en-US"/>
              <a:pPr/>
              <a:t>115</a:t>
            </a:fld>
            <a:endParaRPr lang="en-US"/>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D1F9480-B693-4316-BBE4-EB16DEF8544B}" type="slidenum">
              <a:rPr lang="en-US"/>
              <a:pPr/>
              <a:t>116</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1C2D8EB1-DAD0-476D-9272-25D93BE05A66}" type="slidenum">
              <a:rPr lang="en-US"/>
              <a:pPr/>
              <a:t>117</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6E062923-F09F-488C-AD1D-C293A19CFEFC}" type="slidenum">
              <a:rPr lang="en-US"/>
              <a:pPr/>
              <a:t>118</a:t>
            </a:fld>
            <a:endParaRPr 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06B1EB14-CBCE-4BEB-BD95-96F9A75CBA4B}" type="slidenum">
              <a:rPr lang="en-US"/>
              <a:pPr/>
              <a:t>119</a:t>
            </a:fld>
            <a:endParaRPr 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594AD09B-ABFC-443F-9599-D736FC459850}" type="slidenum">
              <a:rPr lang="en-US"/>
              <a:pPr/>
              <a:t>120</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67CD3169-8089-43F7-9FA2-1495DE3BD69C}" type="slidenum">
              <a:rPr lang="en-US"/>
              <a:pPr/>
              <a:t>13</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2C4C028D-33A9-44B6-95EE-7BB532DAB2AE}" type="slidenum">
              <a:rPr lang="en-US"/>
              <a:pPr/>
              <a:t>121</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80EE74CB-02DF-4C33-A161-934EC7DE22A9}" type="slidenum">
              <a:rPr lang="en-US"/>
              <a:pPr/>
              <a:t>122</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FC47EFE3-B5E4-4928-9957-C30ABBDCC540}" type="slidenum">
              <a:rPr lang="en-US"/>
              <a:pPr/>
              <a:t>123</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A05F12BD-866F-4CCF-BC97-681AFE5D7C3C}" type="slidenum">
              <a:rPr lang="en-US"/>
              <a:pPr/>
              <a:t>124</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9B8988B-D108-46B2-BCE0-973A691785C9}" type="slidenum">
              <a:rPr lang="en-US"/>
              <a:pPr/>
              <a:t>14</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8CCF6F5-9A90-4104-9423-FCF8757A6F5A}" type="slidenum">
              <a:rPr lang="en-US"/>
              <a:pPr/>
              <a:t>15</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09DD654B-1F70-4087-858D-4030E5854FB2}" type="slidenum">
              <a:rPr lang="en-US"/>
              <a:pPr/>
              <a:t>16</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332ED85-A129-4EAA-AA4C-3EED6F2C18A2}" type="slidenum">
              <a:rPr lang="en-US"/>
              <a:pPr/>
              <a:t>17</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761DC2D-2A6E-4006-A985-3D13864343E1}" type="slidenum">
              <a:rPr lang="en-US"/>
              <a:pPr/>
              <a:t>18</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5C6C21C-5E77-47CF-B698-68A468838B4A}" type="slidenum">
              <a:rPr lang="en-US"/>
              <a:pPr/>
              <a:t>19</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A523DE5-E513-45FC-8890-67E92C66A1E6}" type="slidenum">
              <a:rPr lang="en-US"/>
              <a:pPr/>
              <a:t>20</a:t>
            </a:fld>
            <a:endParaRPr 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3F12C63-0158-4B54-8F71-CF2CEEC23E46}" type="slidenum">
              <a:rPr lang="en-US"/>
              <a:pPr/>
              <a:t>2</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EEF132A0-9153-4984-9046-517F740E66B6}" type="slidenum">
              <a:rPr lang="en-US"/>
              <a:pPr/>
              <a:t>21</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106346B-9F30-4C2C-ADCF-41E126CA927A}" type="slidenum">
              <a:rPr lang="en-US"/>
              <a:pPr/>
              <a:t>22</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AA89D5EF-54B4-43F8-A7B5-5330524AD799}" type="slidenum">
              <a:rPr lang="en-US"/>
              <a:pPr/>
              <a:t>23</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64C97803-5968-4EE1-8DCE-6BF4152AE9A6}" type="slidenum">
              <a:rPr lang="en-US"/>
              <a:pPr/>
              <a:t>24</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EFD9CC42-3744-4C21-AC8F-4D1C96FF51C0}" type="slidenum">
              <a:rPr lang="en-US"/>
              <a:pPr/>
              <a:t>25</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D334924C-D2BA-42BA-AB7E-E654F9EC7314}" type="slidenum">
              <a:rPr lang="en-US"/>
              <a:pPr/>
              <a:t>26</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727669E-074F-4258-91D0-7AB4963AC74C}" type="slidenum">
              <a:rPr lang="en-US"/>
              <a:pPr/>
              <a:t>27</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41D7E54B-3BD4-4EC3-9571-277265242BB5}" type="slidenum">
              <a:rPr lang="en-US"/>
              <a:pPr/>
              <a:t>28</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8BFC41B-216E-427D-A695-2A82D513A45F}" type="slidenum">
              <a:rPr lang="en-US"/>
              <a:pPr/>
              <a:t>29</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22E6F513-5891-4FB9-8725-F18E46E61A79}" type="slidenum">
              <a:rPr lang="en-US"/>
              <a:pPr/>
              <a:t>30</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4B6DC84-C4F3-4776-A409-A62CB725E11F}" type="slidenum">
              <a:rPr lang="en-US"/>
              <a:pPr/>
              <a:t>3</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E62526BA-A8E2-4CF3-BBC8-722A59780BD1}" type="slidenum">
              <a:rPr lang="en-US"/>
              <a:pPr/>
              <a:t>31</a:t>
            </a:fld>
            <a:endParaRPr lang="en-US"/>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1287C993-775D-4D17-9FB6-D7AD9F2E95CB}" type="slidenum">
              <a:rPr lang="en-US"/>
              <a:pPr/>
              <a:t>32</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53694FC0-81CA-4CAE-97D7-3F4EB7B8FE9F}" type="slidenum">
              <a:rPr lang="en-US"/>
              <a:pPr/>
              <a:t>33</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65F8F8F4-67A7-4AE1-9E72-B4E1ECF25400}" type="slidenum">
              <a:rPr lang="en-US"/>
              <a:pPr/>
              <a:t>34</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CA0BC124-0516-4208-80C7-BD5747BD225F}" type="slidenum">
              <a:rPr lang="en-US"/>
              <a:pPr/>
              <a:t>35</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F7A33C88-54A1-4F99-9867-332544A10708}" type="slidenum">
              <a:rPr lang="en-US"/>
              <a:pPr/>
              <a:t>36</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BC426DC-C9DA-4070-B7CB-8AF029C60910}" type="slidenum">
              <a:rPr lang="en-US"/>
              <a:pPr/>
              <a:t>37</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FE0929D-6E61-4FF0-84A5-6329EABD123B}" type="slidenum">
              <a:rPr lang="en-US"/>
              <a:pPr/>
              <a:t>38</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7866A84-E282-4E13-907D-963EB4348025}" type="slidenum">
              <a:rPr lang="en-US"/>
              <a:pPr/>
              <a:t>39</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D75A40C-077E-4C8B-9C9C-0ECE30F7AC40}" type="slidenum">
              <a:rPr lang="en-US"/>
              <a:pPr/>
              <a:t>40</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561B17B-A8E3-49DA-9763-1BF697A29B17}" type="slidenum">
              <a:rPr lang="en-US"/>
              <a:pPr/>
              <a:t>5</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AC565C2-BD6A-49A2-B35E-AFEE158C7703}" type="slidenum">
              <a:rPr lang="en-US"/>
              <a:pPr/>
              <a:t>41</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0E93B146-3391-447D-8582-D2C1C8DD7367}" type="slidenum">
              <a:rPr lang="en-US"/>
              <a:pPr/>
              <a:t>42</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AC9CD35-5B30-40A4-8053-F786BB685964}" type="slidenum">
              <a:rPr lang="en-US"/>
              <a:pPr/>
              <a:t>43</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8C75D359-4688-429C-8CB0-D2FE5AFE97D3}" type="slidenum">
              <a:rPr lang="en-US"/>
              <a:pPr/>
              <a:t>44</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5F940818-7DB1-439C-9498-1AF5A63ACEA1}" type="slidenum">
              <a:rPr lang="en-US"/>
              <a:pPr/>
              <a:t>45</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F556C8D7-913F-40DF-AF22-B06E66424A0F}" type="slidenum">
              <a:rPr lang="en-US"/>
              <a:pPr/>
              <a:t>46</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71AB1395-DC7D-4A9D-935E-9264BD7172F1}" type="slidenum">
              <a:rPr lang="en-US"/>
              <a:pPr/>
              <a:t>47</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26B473B-2834-4DE0-B026-D633CE5B41FA}" type="slidenum">
              <a:rPr lang="en-US"/>
              <a:pPr/>
              <a:t>48</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88471E3-644A-4766-A95E-D87538017B90}" type="slidenum">
              <a:rPr lang="en-US"/>
              <a:pPr/>
              <a:t>49</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E7100F54-20C4-411A-BCFF-789F284A0011}" type="slidenum">
              <a:rPr lang="en-US"/>
              <a:pPr/>
              <a:t>50</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42CB4312-EFDF-4EAE-98AA-3D334B3C0F6C}" type="slidenum">
              <a:rPr lang="en-US"/>
              <a:pPr/>
              <a:t>6</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C56438F4-1377-4B54-B00B-AD1AE7959CC1}" type="slidenum">
              <a:rPr lang="en-US"/>
              <a:pPr/>
              <a:t>51</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514DB7B2-93B4-4A42-8086-BABFEA7499D2}" type="slidenum">
              <a:rPr lang="en-US"/>
              <a:pPr/>
              <a:t>52</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3AE8E0D8-170C-4436-9A51-6436FA387B53}" type="slidenum">
              <a:rPr lang="en-US"/>
              <a:pPr/>
              <a:t>53</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166D5395-1582-405C-9E56-5D0137E0A0D2}" type="slidenum">
              <a:rPr lang="en-US"/>
              <a:pPr/>
              <a:t>54</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ABF8DF5-51F0-4453-AC32-01DBE94EEB91}" type="slidenum">
              <a:rPr lang="en-US"/>
              <a:pPr/>
              <a:t>55</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7737480-0F68-413D-9AA5-F51A9419B830}" type="slidenum">
              <a:rPr lang="en-US"/>
              <a:pPr/>
              <a:t>56</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00943A5F-EAF6-4AA4-8AA4-FDAA971DEEEB}" type="slidenum">
              <a:rPr lang="en-US"/>
              <a:pPr/>
              <a:t>57</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60ACAA49-BACC-4BA4-8451-7035F33F0AF0}" type="slidenum">
              <a:rPr lang="en-US"/>
              <a:pPr/>
              <a:t>58</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3DFB599-248A-4E0C-BAD4-5B8E1F52FA70}" type="slidenum">
              <a:rPr lang="en-US"/>
              <a:pPr/>
              <a:t>59</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238558B7-1AAF-4A2D-B5D4-689B37C8FB30}" type="slidenum">
              <a:rPr lang="en-US"/>
              <a:pPr/>
              <a:t>60</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AC80432F-D8BA-4E86-846B-491DBC99936B}" type="slidenum">
              <a:rPr lang="en-US"/>
              <a:pPr/>
              <a:t>7</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BA7BCD70-A20C-447B-A4BB-56E395E69CA2}" type="slidenum">
              <a:rPr lang="en-US"/>
              <a:pPr/>
              <a:t>61</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2FC3F9A8-8C44-4941-AAD8-2A12BD666443}" type="slidenum">
              <a:rPr lang="en-US"/>
              <a:pPr/>
              <a:t>62</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98122AED-C162-4F6E-8680-D1FBDDD32FAF}" type="slidenum">
              <a:rPr lang="en-US"/>
              <a:pPr/>
              <a:t>63</a:t>
            </a:fld>
            <a:endParaRPr lang="en-US"/>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08E53C3D-C969-4DB3-805C-5F23FD146CAB}" type="slidenum">
              <a:rPr lang="en-US"/>
              <a:pPr/>
              <a:t>64</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CFB0CAD3-2C3F-4859-99B5-5C66598398C5}" type="slidenum">
              <a:rPr lang="en-US"/>
              <a:pPr/>
              <a:t>65</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5DC4D575-5BC4-41EB-A22C-F06593B6F1F0}" type="slidenum">
              <a:rPr lang="en-US"/>
              <a:pPr/>
              <a:t>66</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66AD634D-78E9-4B10-9DB7-87665DAB35C7}" type="slidenum">
              <a:rPr lang="en-US"/>
              <a:pPr/>
              <a:t>67</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ADE52ED3-3412-4EA8-A7DF-845507E7886C}" type="slidenum">
              <a:rPr lang="en-US"/>
              <a:pPr/>
              <a:t>68</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6593B68A-32BA-4B5B-92DD-3752E83EEAD9}" type="slidenum">
              <a:rPr lang="en-US"/>
              <a:pPr/>
              <a:t>69</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736B9751-4834-432A-B453-09103EBA5121}" type="slidenum">
              <a:rPr lang="en-US"/>
              <a:pPr/>
              <a:t>70</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EC9D2FF-C63C-4AFB-A271-BEE857FAB43D}" type="slidenum">
              <a:rPr lang="en-US"/>
              <a:pPr/>
              <a:t>8</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0B61DDFF-BA65-490B-B420-65E9D5F6ADE4}" type="slidenum">
              <a:rPr lang="en-US"/>
              <a:pPr/>
              <a:t>71</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FE52D375-98B2-4D8E-8B94-8038112EF435}" type="slidenum">
              <a:rPr lang="en-US"/>
              <a:pPr/>
              <a:t>72</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B08DA616-D618-497A-9A46-A31195C8A124}" type="slidenum">
              <a:rPr lang="en-US"/>
              <a:pPr/>
              <a:t>73</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F4CB1103-3744-4CFD-B853-99F6CC801B78}" type="slidenum">
              <a:rPr lang="en-US"/>
              <a:pPr/>
              <a:t>74</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29A38736-7CA6-4794-B8E2-7E4B16CB67DF}" type="slidenum">
              <a:rPr lang="en-US"/>
              <a:pPr/>
              <a:t>75</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934DB225-16F5-42C6-912F-3F75E1569354}" type="slidenum">
              <a:rPr lang="en-US"/>
              <a:pPr/>
              <a:t>76</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0DE771E-C367-4916-950F-88C5DAB0CFB1}" type="slidenum">
              <a:rPr lang="en-US"/>
              <a:pPr/>
              <a:t>77</a:t>
            </a:fld>
            <a:endParaRPr lang="en-US"/>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EB88072D-D929-4534-8211-468263F9D317}" type="slidenum">
              <a:rPr lang="en-US"/>
              <a:pPr/>
              <a:t>78</a:t>
            </a:fld>
            <a:endParaRPr 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D9FCC4DB-AC0A-43CB-A835-5A3B5C5A285A}" type="slidenum">
              <a:rPr lang="en-US"/>
              <a:pPr/>
              <a:t>79</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080055BA-833E-48A1-A690-CC9963AD19E3}" type="slidenum">
              <a:rPr lang="en-US"/>
              <a:pPr/>
              <a:t>80</a:t>
            </a:fld>
            <a:endParaRPr 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8CFAF85-7D60-4D55-AECF-AB0AE0B02905}" type="slidenum">
              <a:rPr lang="en-US"/>
              <a:pPr/>
              <a:t>9</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677D93E9-5C8A-4C02-9FAC-A1A0D5386E52}" type="slidenum">
              <a:rPr lang="en-US"/>
              <a:pPr/>
              <a:t>81</a:t>
            </a:fld>
            <a:endParaRPr lang="en-US"/>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3BBDA1B0-A0EA-4365-AD4D-32763F8DD941}" type="slidenum">
              <a:rPr lang="en-US"/>
              <a:pPr/>
              <a:t>82</a:t>
            </a:fld>
            <a:endParaRPr 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06D1EC86-20AD-4D18-B091-46B08E70B79D}" type="slidenum">
              <a:rPr lang="en-US"/>
              <a:pPr/>
              <a:t>83</a:t>
            </a:fld>
            <a:endParaRPr lang="en-US"/>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2467C59C-E778-4960-9FD8-C7F329C14F70}" type="slidenum">
              <a:rPr lang="en-US"/>
              <a:pPr/>
              <a:t>84</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140F89CB-5695-4BDA-A925-A55D8907299F}" type="slidenum">
              <a:rPr lang="en-US"/>
              <a:pPr/>
              <a:t>85</a:t>
            </a:fld>
            <a:endParaRPr lang="en-US"/>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60DF98D6-9258-436A-92DC-3F4F9EF84BC8}" type="slidenum">
              <a:rPr lang="en-US"/>
              <a:pPr/>
              <a:t>86</a:t>
            </a:fld>
            <a:endParaRPr 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29A8847C-533A-4A5D-9801-5D665ADD6331}" type="slidenum">
              <a:rPr lang="en-US"/>
              <a:pPr/>
              <a:t>87</a:t>
            </a:fld>
            <a:endParaRPr lang="en-US"/>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0E870E1-0A7B-41E7-87DA-46557DA76805}" type="slidenum">
              <a:rPr lang="en-US"/>
              <a:pPr/>
              <a:t>88</a:t>
            </a:fld>
            <a:endParaRPr 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2302863E-10CB-4E44-9D5E-DD77D26E6D43}" type="slidenum">
              <a:rPr lang="en-US"/>
              <a:pPr/>
              <a:t>89</a:t>
            </a:fld>
            <a:endParaRPr lang="en-US"/>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F3AF6359-5CE3-45D4-B3D8-47C36A07D1C4}" type="slidenum">
              <a:rPr lang="en-US"/>
              <a:pPr/>
              <a:t>90</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10C250F-4423-495F-8B57-AC9F352BA7ED}" type="slidenum">
              <a:rPr lang="en-US"/>
              <a:pPr/>
              <a:t>10</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F22A73AF-DC01-46C3-A9CF-C9591B99C99A}" type="slidenum">
              <a:rPr lang="en-US"/>
              <a:pPr/>
              <a:t>91</a:t>
            </a:fld>
            <a:endParaRPr lang="en-US"/>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C59D6C32-34A6-40DF-AB18-FCC736177FDC}" type="slidenum">
              <a:rPr lang="en-US"/>
              <a:pPr/>
              <a:t>92</a:t>
            </a:fld>
            <a:endParaRPr 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345048D4-1228-4274-90B1-79E09383F238}" type="slidenum">
              <a:rPr lang="en-US"/>
              <a:pPr/>
              <a:t>93</a:t>
            </a:fld>
            <a:endParaRPr lang="en-US"/>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8894A0C8-C790-4498-B9CE-6A5D7474EE06}" type="slidenum">
              <a:rPr lang="en-US"/>
              <a:pPr/>
              <a:t>94</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87ADC3EE-4A42-45B8-B664-E2167CB6CEB3}" type="slidenum">
              <a:rPr lang="en-US"/>
              <a:pPr/>
              <a:t>95</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35631283-A3EA-49C0-AB16-65F944F263E6}" type="slidenum">
              <a:rPr lang="en-US"/>
              <a:pPr/>
              <a:t>96</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5BB50FA2-AA14-4202-970A-581C11289A66}" type="slidenum">
              <a:rPr lang="en-US"/>
              <a:pPr/>
              <a:t>97</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44DDF99D-FB6D-4C05-924E-5E3FD2B196F2}" type="slidenum">
              <a:rPr lang="en-US"/>
              <a:pPr/>
              <a:t>98</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4F6AF927-3695-41E5-8E63-D3D0CF268DC4}" type="slidenum">
              <a:rPr lang="en-US"/>
              <a:pPr/>
              <a:t>99</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C49911F-F982-4AE3-88F7-499AFC8DCDD2}" type="slidenum">
              <a:rPr lang="en-US"/>
              <a:pPr/>
              <a:t>100</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58254-16D5-4326-9B0F-3CB09AE65F2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B51974-BBF6-472B-B383-920450692C3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480331-F28C-492A-BE29-CE81A3F6680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334224-3EF2-45D4-9F8E-FAF4D03EB99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C85F397-0896-49D9-9E64-A67CA01C915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D26FCB-8BD2-4217-B388-7F53B64AE16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27CB8-CA0D-42E4-B06D-C329E2163B3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CB69FA-6899-4DE7-9BFF-E4E38823908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8B9F08-F00A-4B4B-A6A2-B82AF544B38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F76BB8-E702-42E0-9849-5369F3A7CB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02BBF9-FCA8-4F79-AA37-7498C31D3E0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322C73-EF33-4E22-A8A1-7921733AB6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F1A52E-5C38-4B82-A403-707104A9E76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chemeClr val="tx1"/>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cs typeface="+mn-cs"/>
              </a:defRPr>
            </a:lvl1pPr>
          </a:lstStyle>
          <a:p>
            <a:pPr>
              <a:defRPr/>
            </a:pPr>
            <a:fld id="{8FE43C28-DA3E-4C05-810A-87DF52D446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7.xml"/><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9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56.gif"/></Relationships>
</file>

<file path=ppt/slides/_rels/slide6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8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752600"/>
            <a:ext cx="7772400" cy="1470025"/>
          </a:xfrm>
        </p:spPr>
        <p:txBody>
          <a:bodyPr/>
          <a:lstStyle/>
          <a:p>
            <a:pPr eaLnBrk="1" hangingPunct="1"/>
            <a:r>
              <a:rPr lang="en-US" sz="4800" dirty="0" smtClean="0">
                <a:solidFill>
                  <a:schemeClr val="bg1"/>
                </a:solidFill>
                <a:latin typeface="Times New Roman" pitchFamily="18" charset="0"/>
              </a:rPr>
              <a:t>Your Face Never Lies</a:t>
            </a:r>
          </a:p>
        </p:txBody>
      </p:sp>
      <p:sp>
        <p:nvSpPr>
          <p:cNvPr id="2051" name="Rectangle 3"/>
          <p:cNvSpPr>
            <a:spLocks noGrp="1" noChangeArrowheads="1"/>
          </p:cNvSpPr>
          <p:nvPr>
            <p:ph type="subTitle" idx="1"/>
          </p:nvPr>
        </p:nvSpPr>
        <p:spPr>
          <a:xfrm>
            <a:off x="1371600" y="2971800"/>
            <a:ext cx="6400800" cy="762000"/>
          </a:xfrm>
          <a:noFill/>
        </p:spPr>
        <p:txBody>
          <a:bodyPr/>
          <a:lstStyle/>
          <a:p>
            <a:pPr eaLnBrk="1" hangingPunct="1"/>
            <a:r>
              <a:rPr lang="en-US" sz="3600" i="1" smtClean="0">
                <a:solidFill>
                  <a:srgbClr val="FFFF00"/>
                </a:solidFill>
                <a:latin typeface="Times New Roman" pitchFamily="18" charset="0"/>
              </a:rPr>
              <a:t>You Are All Sanpaku</a:t>
            </a:r>
          </a:p>
          <a:p>
            <a:pPr eaLnBrk="1" hangingPunct="1"/>
            <a:endParaRPr lang="en-US" sz="3600" i="1" smtClean="0">
              <a:solidFill>
                <a:srgbClr val="FFFF00"/>
              </a:solidFill>
              <a:latin typeface="Times New Roman" pitchFamily="18" charset="0"/>
            </a:endParaRPr>
          </a:p>
        </p:txBody>
      </p:sp>
      <p:sp>
        <p:nvSpPr>
          <p:cNvPr id="2052" name="Rectangle 4"/>
          <p:cNvSpPr>
            <a:spLocks noChangeArrowheads="1"/>
          </p:cNvSpPr>
          <p:nvPr/>
        </p:nvSpPr>
        <p:spPr bwMode="auto">
          <a:xfrm>
            <a:off x="685800" y="5486400"/>
            <a:ext cx="8001000" cy="762000"/>
          </a:xfrm>
          <a:prstGeom prst="rect">
            <a:avLst/>
          </a:prstGeom>
          <a:noFill/>
          <a:ln w="9525">
            <a:noFill/>
            <a:miter lim="800000"/>
            <a:headEnd/>
            <a:tailEnd/>
          </a:ln>
        </p:spPr>
        <p:txBody>
          <a:bodyPr/>
          <a:lstStyle/>
          <a:p>
            <a:pPr algn="r">
              <a:spcBef>
                <a:spcPct val="20000"/>
              </a:spcBef>
            </a:pPr>
            <a:r>
              <a:rPr lang="en-US" sz="1600">
                <a:cs typeface="Arial" pitchFamily="34" charset="0"/>
              </a:rPr>
              <a:t>© 2008 Phiya Kushi</a:t>
            </a:r>
          </a:p>
          <a:p>
            <a:pPr algn="r">
              <a:spcBef>
                <a:spcPct val="20000"/>
              </a:spcBef>
            </a:pPr>
            <a:r>
              <a:rPr lang="en-US" sz="1000">
                <a:cs typeface="Arial" pitchFamily="34" charset="0"/>
              </a:rPr>
              <a:t>This presentation is for educational purposes only and may contain unauthorized copyrighted material.</a:t>
            </a:r>
          </a:p>
          <a:p>
            <a:pPr algn="r">
              <a:spcBef>
                <a:spcPct val="20000"/>
              </a:spcBef>
            </a:pPr>
            <a:r>
              <a:rPr lang="en-US" sz="1000">
                <a:cs typeface="Arial" pitchFamily="34" charset="0"/>
              </a:rPr>
              <a:t>Claims of unauthorized use of copyrighted material are the responsibility of the presenter and should be promptly removed.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descr="noblood1963"/>
          <p:cNvPicPr>
            <a:picLocks noGrp="1" noChangeAspect="1" noChangeArrowheads="1"/>
          </p:cNvPicPr>
          <p:nvPr>
            <p:ph/>
          </p:nvPr>
        </p:nvPicPr>
        <p:blipFill>
          <a:blip r:embed="rId3" cstate="print"/>
          <a:srcRect/>
          <a:stretch>
            <a:fillRect/>
          </a:stretch>
        </p:blipFill>
        <p:spPr>
          <a:xfrm>
            <a:off x="2514600" y="2057400"/>
            <a:ext cx="4419600" cy="2587625"/>
          </a:xfrm>
          <a:noFill/>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box(in)">
                                      <p:cBhvr>
                                        <p:cTn id="7" dur="500"/>
                                        <p:tgtEl>
                                          <p:spTgt spid="176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8" descr="embryo-compare"/>
          <p:cNvPicPr>
            <a:picLocks noGrp="1" noChangeAspect="1" noChangeArrowheads="1"/>
          </p:cNvPicPr>
          <p:nvPr>
            <p:ph idx="1"/>
          </p:nvPr>
        </p:nvPicPr>
        <p:blipFill>
          <a:blip r:embed="rId3" cstate="print"/>
          <a:srcRect/>
          <a:stretch>
            <a:fillRect/>
          </a:stretch>
        </p:blipFill>
        <p:spPr>
          <a:xfrm>
            <a:off x="1981200" y="1219200"/>
            <a:ext cx="4800600" cy="4486275"/>
          </a:xfrm>
          <a:noFill/>
        </p:spPr>
      </p:pic>
      <p:sp>
        <p:nvSpPr>
          <p:cNvPr id="102403" name="Rectangle 5"/>
          <p:cNvSpPr>
            <a:spLocks noGrp="1" noChangeArrowheads="1"/>
          </p:cNvSpPr>
          <p:nvPr>
            <p:ph type="title"/>
          </p:nvPr>
        </p:nvSpPr>
        <p:spPr>
          <a:xfrm>
            <a:off x="457200" y="152400"/>
            <a:ext cx="8229600" cy="990600"/>
          </a:xfrm>
        </p:spPr>
        <p:txBody>
          <a:bodyPr/>
          <a:lstStyle/>
          <a:p>
            <a:pPr eaLnBrk="1" hangingPunct="1"/>
            <a:r>
              <a:rPr lang="en-US" sz="4000" smtClean="0">
                <a:latin typeface="Times New Roman" pitchFamily="18" charset="0"/>
                <a:cs typeface="Times New Roman" pitchFamily="18" charset="0"/>
              </a:rPr>
              <a:t>Embryological comparisons</a:t>
            </a:r>
            <a:br>
              <a:rPr lang="en-US" sz="4000" smtClean="0">
                <a:latin typeface="Times New Roman" pitchFamily="18" charset="0"/>
                <a:cs typeface="Times New Roman" pitchFamily="18" charset="0"/>
              </a:rPr>
            </a:br>
            <a:r>
              <a:rPr lang="en-US" sz="2400" smtClean="0">
                <a:latin typeface="Times New Roman" pitchFamily="18" charset="0"/>
                <a:cs typeface="Times New Roman" pitchFamily="18" charset="0"/>
              </a:rPr>
              <a:t>Our embryo goes through all animal life form development</a:t>
            </a:r>
            <a:endParaRPr lang="en-US" sz="4000" smtClean="0">
              <a:latin typeface="Times New Roman" pitchFamily="18" charset="0"/>
              <a:cs typeface="Times New Roman" pitchFamily="18" charset="0"/>
            </a:endParaRPr>
          </a:p>
        </p:txBody>
      </p:sp>
      <p:sp>
        <p:nvSpPr>
          <p:cNvPr id="102404" name="Text Box 10"/>
          <p:cNvSpPr txBox="1">
            <a:spLocks noChangeArrowheads="1"/>
          </p:cNvSpPr>
          <p:nvPr/>
        </p:nvSpPr>
        <p:spPr bwMode="auto">
          <a:xfrm>
            <a:off x="1165225" y="5791200"/>
            <a:ext cx="6394450" cy="701675"/>
          </a:xfrm>
          <a:prstGeom prst="rect">
            <a:avLst/>
          </a:prstGeom>
          <a:noFill/>
          <a:ln w="9525">
            <a:noFill/>
            <a:miter lim="800000"/>
            <a:headEnd/>
            <a:tailEnd/>
          </a:ln>
        </p:spPr>
        <p:txBody>
          <a:bodyPr wrap="none">
            <a:spAutoFit/>
          </a:bodyPr>
          <a:lstStyle/>
          <a:p>
            <a:r>
              <a:rPr lang="en-US">
                <a:solidFill>
                  <a:schemeClr val="tx1"/>
                </a:solidFill>
              </a:rPr>
              <a:t>The 9 months gestation period of a human is a replica of </a:t>
            </a:r>
          </a:p>
          <a:p>
            <a:r>
              <a:rPr lang="en-US">
                <a:solidFill>
                  <a:schemeClr val="tx1"/>
                </a:solidFill>
              </a:rPr>
              <a:t>The 2.8 billions years of biological development in the ocean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304800"/>
            <a:ext cx="8229600" cy="838200"/>
          </a:xfrm>
        </p:spPr>
        <p:txBody>
          <a:bodyPr/>
          <a:lstStyle/>
          <a:p>
            <a:pPr eaLnBrk="1" hangingPunct="1"/>
            <a:r>
              <a:rPr lang="en-US" sz="3600" smtClean="0">
                <a:latin typeface="Times New Roman" pitchFamily="18" charset="0"/>
                <a:cs typeface="Times New Roman" pitchFamily="18" charset="0"/>
              </a:rPr>
              <a:t>Development of the three major systems</a:t>
            </a:r>
          </a:p>
        </p:txBody>
      </p:sp>
      <p:pic>
        <p:nvPicPr>
          <p:cNvPr id="103427" name="Picture 5" descr="embyro_3_systems"/>
          <p:cNvPicPr>
            <a:picLocks noGrp="1" noChangeAspect="1" noChangeArrowheads="1"/>
          </p:cNvPicPr>
          <p:nvPr>
            <p:ph idx="1"/>
          </p:nvPr>
        </p:nvPicPr>
        <p:blipFill>
          <a:blip r:embed="rId3" cstate="print"/>
          <a:srcRect/>
          <a:stretch>
            <a:fillRect/>
          </a:stretch>
        </p:blipFill>
        <p:spPr>
          <a:xfrm>
            <a:off x="2362200" y="1143000"/>
            <a:ext cx="4522788" cy="5334000"/>
          </a:xfr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304800"/>
            <a:ext cx="8229600" cy="838200"/>
          </a:xfrm>
        </p:spPr>
        <p:txBody>
          <a:bodyPr/>
          <a:lstStyle/>
          <a:p>
            <a:pPr eaLnBrk="1" hangingPunct="1"/>
            <a:r>
              <a:rPr lang="en-US" sz="3600" smtClean="0">
                <a:latin typeface="Times New Roman" pitchFamily="18" charset="0"/>
                <a:cs typeface="Times New Roman" pitchFamily="18" charset="0"/>
              </a:rPr>
              <a:t>Development of the three major systems</a:t>
            </a:r>
          </a:p>
        </p:txBody>
      </p:sp>
      <p:pic>
        <p:nvPicPr>
          <p:cNvPr id="104451" name="Picture 5" descr="three-systems"/>
          <p:cNvPicPr>
            <a:picLocks noGrp="1" noChangeAspect="1" noChangeArrowheads="1"/>
          </p:cNvPicPr>
          <p:nvPr>
            <p:ph idx="1"/>
          </p:nvPr>
        </p:nvPicPr>
        <p:blipFill>
          <a:blip r:embed="rId3" cstate="print"/>
          <a:srcRect/>
          <a:stretch>
            <a:fillRect/>
          </a:stretch>
        </p:blipFill>
        <p:spPr>
          <a:xfrm>
            <a:off x="228600" y="990600"/>
            <a:ext cx="8305800" cy="5922963"/>
          </a:xfr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304800"/>
            <a:ext cx="8229600" cy="838200"/>
          </a:xfrm>
        </p:spPr>
        <p:txBody>
          <a:bodyPr/>
          <a:lstStyle/>
          <a:p>
            <a:pPr eaLnBrk="1" hangingPunct="1"/>
            <a:r>
              <a:rPr lang="en-US" sz="3600" smtClean="0">
                <a:latin typeface="Times New Roman" pitchFamily="18" charset="0"/>
                <a:cs typeface="Times New Roman" pitchFamily="18" charset="0"/>
              </a:rPr>
              <a:t>The three systems in the ear</a:t>
            </a:r>
          </a:p>
        </p:txBody>
      </p:sp>
      <p:pic>
        <p:nvPicPr>
          <p:cNvPr id="105475" name="Picture 5" descr="ears_three_systems"/>
          <p:cNvPicPr>
            <a:picLocks noGrp="1" noChangeAspect="1" noChangeArrowheads="1"/>
          </p:cNvPicPr>
          <p:nvPr>
            <p:ph idx="1"/>
          </p:nvPr>
        </p:nvPicPr>
        <p:blipFill>
          <a:blip r:embed="rId3" cstate="print"/>
          <a:srcRect/>
          <a:stretch>
            <a:fillRect/>
          </a:stretch>
        </p:blipFill>
        <p:spPr>
          <a:xfrm>
            <a:off x="838200" y="1447800"/>
            <a:ext cx="7315200" cy="5021263"/>
          </a:xfr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304800"/>
            <a:ext cx="8229600" cy="838200"/>
          </a:xfrm>
        </p:spPr>
        <p:txBody>
          <a:bodyPr/>
          <a:lstStyle/>
          <a:p>
            <a:pPr eaLnBrk="1" hangingPunct="1"/>
            <a:r>
              <a:rPr lang="en-US" sz="3600" smtClean="0">
                <a:latin typeface="Times New Roman" pitchFamily="18" charset="0"/>
                <a:cs typeface="Times New Roman" pitchFamily="18" charset="0"/>
              </a:rPr>
              <a:t>The three systems in the hand</a:t>
            </a:r>
          </a:p>
        </p:txBody>
      </p:sp>
      <p:pic>
        <p:nvPicPr>
          <p:cNvPr id="106499" name="Picture 5" descr="lines-on_hands"/>
          <p:cNvPicPr>
            <a:picLocks noGrp="1" noChangeAspect="1" noChangeArrowheads="1"/>
          </p:cNvPicPr>
          <p:nvPr>
            <p:ph idx="1"/>
          </p:nvPr>
        </p:nvPicPr>
        <p:blipFill>
          <a:blip r:embed="rId3" cstate="print"/>
          <a:srcRect/>
          <a:stretch>
            <a:fillRect/>
          </a:stretch>
        </p:blipFill>
        <p:spPr>
          <a:xfrm>
            <a:off x="1219200" y="1143000"/>
            <a:ext cx="6629400" cy="5351463"/>
          </a:xfr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304800"/>
            <a:ext cx="8229600" cy="838200"/>
          </a:xfrm>
        </p:spPr>
        <p:txBody>
          <a:bodyPr/>
          <a:lstStyle/>
          <a:p>
            <a:pPr eaLnBrk="1" hangingPunct="1"/>
            <a:r>
              <a:rPr lang="en-US" sz="3600" smtClean="0">
                <a:latin typeface="Times New Roman" pitchFamily="18" charset="0"/>
                <a:cs typeface="Times New Roman" pitchFamily="18" charset="0"/>
              </a:rPr>
              <a:t>The three systems in the face</a:t>
            </a:r>
          </a:p>
        </p:txBody>
      </p:sp>
      <p:pic>
        <p:nvPicPr>
          <p:cNvPr id="107523" name="Picture 8" descr="face and three_systems"/>
          <p:cNvPicPr>
            <a:picLocks noGrp="1" noChangeAspect="1" noChangeArrowheads="1"/>
          </p:cNvPicPr>
          <p:nvPr>
            <p:ph idx="1"/>
          </p:nvPr>
        </p:nvPicPr>
        <p:blipFill>
          <a:blip r:embed="rId3" cstate="print"/>
          <a:srcRect/>
          <a:stretch>
            <a:fillRect/>
          </a:stretch>
        </p:blipFill>
        <p:spPr>
          <a:xfrm>
            <a:off x="1600200" y="1143000"/>
            <a:ext cx="5943600" cy="5254625"/>
          </a:xfr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04800"/>
            <a:ext cx="8229600" cy="1066800"/>
          </a:xfrm>
        </p:spPr>
        <p:txBody>
          <a:bodyPr/>
          <a:lstStyle/>
          <a:p>
            <a:pPr eaLnBrk="1" hangingPunct="1"/>
            <a:r>
              <a:rPr lang="en-US" sz="3600" smtClean="0">
                <a:latin typeface="Times New Roman" pitchFamily="18" charset="0"/>
                <a:cs typeface="Times New Roman" pitchFamily="18" charset="0"/>
              </a:rPr>
              <a:t>Embryological development of the three systems corresponding to the face</a:t>
            </a:r>
          </a:p>
        </p:txBody>
      </p:sp>
      <p:pic>
        <p:nvPicPr>
          <p:cNvPr id="108547" name="Picture 5" descr="embryo_face"/>
          <p:cNvPicPr>
            <a:picLocks noGrp="1" noChangeAspect="1" noChangeArrowheads="1"/>
          </p:cNvPicPr>
          <p:nvPr>
            <p:ph idx="1"/>
          </p:nvPr>
        </p:nvPicPr>
        <p:blipFill>
          <a:blip r:embed="rId3" cstate="print"/>
          <a:srcRect/>
          <a:stretch>
            <a:fillRect/>
          </a:stretch>
        </p:blipFill>
        <p:spPr>
          <a:xfrm>
            <a:off x="838200" y="1752600"/>
            <a:ext cx="7315200" cy="4437063"/>
          </a:xfr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5" descr="head_shapes_by_season"/>
          <p:cNvPicPr>
            <a:picLocks noGrp="1" noChangeAspect="1" noChangeArrowheads="1"/>
          </p:cNvPicPr>
          <p:nvPr>
            <p:ph idx="1"/>
          </p:nvPr>
        </p:nvPicPr>
        <p:blipFill>
          <a:blip r:embed="rId3" cstate="print"/>
          <a:srcRect/>
          <a:stretch>
            <a:fillRect/>
          </a:stretch>
        </p:blipFill>
        <p:spPr>
          <a:xfrm>
            <a:off x="1752600" y="990600"/>
            <a:ext cx="5791200" cy="5540375"/>
          </a:xfrm>
          <a:noFill/>
        </p:spPr>
      </p:pic>
      <p:sp>
        <p:nvSpPr>
          <p:cNvPr id="109571" name="Rectangle 2"/>
          <p:cNvSpPr>
            <a:spLocks noGrp="1" noChangeArrowheads="1"/>
          </p:cNvSpPr>
          <p:nvPr>
            <p:ph type="title"/>
          </p:nvPr>
        </p:nvSpPr>
        <p:spPr>
          <a:xfrm>
            <a:off x="457200" y="0"/>
            <a:ext cx="8229600" cy="990600"/>
          </a:xfrm>
        </p:spPr>
        <p:txBody>
          <a:bodyPr/>
          <a:lstStyle/>
          <a:p>
            <a:pPr eaLnBrk="1" hangingPunct="1"/>
            <a:r>
              <a:rPr lang="en-US" sz="2800" smtClean="0">
                <a:latin typeface="Times New Roman" pitchFamily="18" charset="0"/>
                <a:cs typeface="Times New Roman" pitchFamily="18" charset="0"/>
              </a:rPr>
              <a:t>Head shape according to birth</a:t>
            </a:r>
            <a:br>
              <a:rPr lang="en-US" sz="2800" smtClean="0">
                <a:latin typeface="Times New Roman" pitchFamily="18" charset="0"/>
                <a:cs typeface="Times New Roman" pitchFamily="18" charset="0"/>
              </a:rPr>
            </a:br>
            <a:r>
              <a:rPr lang="en-US" sz="2800" smtClean="0">
                <a:latin typeface="Times New Roman" pitchFamily="18" charset="0"/>
                <a:cs typeface="Times New Roman" pitchFamily="18" charset="0"/>
              </a:rPr>
              <a:t>(gestation period – northern hemisphere)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338" name="Picture 10" descr="summer_head_shape"/>
          <p:cNvPicPr>
            <a:picLocks noChangeAspect="1" noChangeArrowheads="1"/>
          </p:cNvPicPr>
          <p:nvPr/>
        </p:nvPicPr>
        <p:blipFill>
          <a:blip r:embed="rId3" cstate="print"/>
          <a:srcRect/>
          <a:stretch>
            <a:fillRect/>
          </a:stretch>
        </p:blipFill>
        <p:spPr bwMode="auto">
          <a:xfrm>
            <a:off x="2209800" y="1447800"/>
            <a:ext cx="5105400" cy="4729163"/>
          </a:xfrm>
          <a:prstGeom prst="rect">
            <a:avLst/>
          </a:prstGeom>
          <a:noFill/>
          <a:ln w="9525">
            <a:noFill/>
            <a:miter lim="800000"/>
            <a:headEnd/>
            <a:tailEnd/>
          </a:ln>
        </p:spPr>
      </p:pic>
      <p:sp>
        <p:nvSpPr>
          <p:cNvPr id="355330" name="Rectangle 2"/>
          <p:cNvSpPr>
            <a:spLocks noGrp="1" noChangeArrowheads="1"/>
          </p:cNvSpPr>
          <p:nvPr>
            <p:ph type="title"/>
          </p:nvPr>
        </p:nvSpPr>
        <p:spPr/>
        <p:txBody>
          <a:bodyPr/>
          <a:lstStyle/>
          <a:p>
            <a:pPr eaLnBrk="1" hangingPunct="1"/>
            <a:r>
              <a:rPr lang="en-US" sz="4000" smtClean="0">
                <a:solidFill>
                  <a:schemeClr val="tx1"/>
                </a:solidFill>
                <a:latin typeface="Times New Roman" pitchFamily="18" charset="0"/>
                <a:cs typeface="Times New Roman" pitchFamily="18" charset="0"/>
              </a:rPr>
              <a:t>Head shape type A (born in summer)</a:t>
            </a:r>
          </a:p>
        </p:txBody>
      </p:sp>
      <p:pic>
        <p:nvPicPr>
          <p:cNvPr id="355332" name="Picture 4" descr="Jim Belushi_June15"/>
          <p:cNvPicPr>
            <a:picLocks noGrp="1" noChangeAspect="1" noChangeArrowheads="1"/>
          </p:cNvPicPr>
          <p:nvPr>
            <p:ph sz="half" idx="1"/>
          </p:nvPr>
        </p:nvPicPr>
        <p:blipFill>
          <a:blip r:embed="rId4" cstate="print"/>
          <a:srcRect/>
          <a:stretch>
            <a:fillRect/>
          </a:stretch>
        </p:blipFill>
        <p:spPr>
          <a:xfrm>
            <a:off x="779463" y="1600200"/>
            <a:ext cx="3394075" cy="4525963"/>
          </a:xfrm>
          <a:noFill/>
        </p:spPr>
      </p:pic>
      <p:pic>
        <p:nvPicPr>
          <p:cNvPr id="355334" name="Picture 6" descr="ice-cube-June_15"/>
          <p:cNvPicPr>
            <a:picLocks noGrp="1" noChangeAspect="1" noChangeArrowheads="1"/>
          </p:cNvPicPr>
          <p:nvPr>
            <p:ph sz="half" idx="2"/>
          </p:nvPr>
        </p:nvPicPr>
        <p:blipFill>
          <a:blip r:embed="rId5" cstate="print"/>
          <a:srcRect/>
          <a:stretch>
            <a:fillRect/>
          </a:stretch>
        </p:blipFill>
        <p:spPr>
          <a:xfrm>
            <a:off x="5181600" y="1600200"/>
            <a:ext cx="2971800" cy="4525963"/>
          </a:xfrm>
          <a:noFill/>
        </p:spPr>
      </p:pic>
      <p:sp>
        <p:nvSpPr>
          <p:cNvPr id="355336" name="Text Box 8"/>
          <p:cNvSpPr txBox="1">
            <a:spLocks noChangeArrowheads="1"/>
          </p:cNvSpPr>
          <p:nvPr/>
        </p:nvSpPr>
        <p:spPr bwMode="auto">
          <a:xfrm>
            <a:off x="5570538" y="6248400"/>
            <a:ext cx="2130425" cy="396875"/>
          </a:xfrm>
          <a:prstGeom prst="rect">
            <a:avLst/>
          </a:prstGeom>
          <a:noFill/>
          <a:ln w="9525">
            <a:noFill/>
            <a:miter lim="800000"/>
            <a:headEnd/>
            <a:tailEnd/>
          </a:ln>
        </p:spPr>
        <p:txBody>
          <a:bodyPr wrap="none">
            <a:spAutoFit/>
          </a:bodyPr>
          <a:lstStyle/>
          <a:p>
            <a:r>
              <a:rPr lang="en-US">
                <a:solidFill>
                  <a:schemeClr val="tx1"/>
                </a:solidFill>
              </a:rPr>
              <a:t>Ice Cube – June 15</a:t>
            </a:r>
          </a:p>
        </p:txBody>
      </p:sp>
      <p:sp>
        <p:nvSpPr>
          <p:cNvPr id="355337" name="Text Box 9"/>
          <p:cNvSpPr txBox="1">
            <a:spLocks noChangeArrowheads="1"/>
          </p:cNvSpPr>
          <p:nvPr/>
        </p:nvSpPr>
        <p:spPr bwMode="auto">
          <a:xfrm>
            <a:off x="1230313" y="6248400"/>
            <a:ext cx="2424112" cy="396875"/>
          </a:xfrm>
          <a:prstGeom prst="rect">
            <a:avLst/>
          </a:prstGeom>
          <a:noFill/>
          <a:ln w="9525">
            <a:noFill/>
            <a:miter lim="800000"/>
            <a:headEnd/>
            <a:tailEnd/>
          </a:ln>
        </p:spPr>
        <p:txBody>
          <a:bodyPr wrap="none">
            <a:spAutoFit/>
          </a:bodyPr>
          <a:lstStyle/>
          <a:p>
            <a:r>
              <a:rPr lang="en-US">
                <a:solidFill>
                  <a:schemeClr val="tx1"/>
                </a:solidFill>
              </a:rPr>
              <a:t>Jim Belushi – June 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55330"/>
                                        </p:tgtEl>
                                        <p:attrNameLst>
                                          <p:attrName>style.visibility</p:attrName>
                                        </p:attrNameLst>
                                      </p:cBhvr>
                                      <p:to>
                                        <p:strVal val="visible"/>
                                      </p:to>
                                    </p:set>
                                    <p:anim calcmode="lin" valueType="num">
                                      <p:cBhvr additive="base">
                                        <p:cTn id="7" dur="500" fill="hold"/>
                                        <p:tgtEl>
                                          <p:spTgt spid="355330"/>
                                        </p:tgtEl>
                                        <p:attrNameLst>
                                          <p:attrName>ppt_x</p:attrName>
                                        </p:attrNameLst>
                                      </p:cBhvr>
                                      <p:tavLst>
                                        <p:tav tm="0">
                                          <p:val>
                                            <p:strVal val="#ppt_x"/>
                                          </p:val>
                                        </p:tav>
                                        <p:tav tm="100000">
                                          <p:val>
                                            <p:strVal val="#ppt_x"/>
                                          </p:val>
                                        </p:tav>
                                      </p:tavLst>
                                    </p:anim>
                                    <p:anim calcmode="lin" valueType="num">
                                      <p:cBhvr additive="base">
                                        <p:cTn id="8" dur="500" fill="hold"/>
                                        <p:tgtEl>
                                          <p:spTgt spid="35533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fade">
                                      <p:cBhvr>
                                        <p:cTn id="11" dur="500"/>
                                        <p:tgtEl>
                                          <p:spTgt spid="3553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355338"/>
                                        </p:tgtEl>
                                      </p:cBhvr>
                                    </p:animEffect>
                                    <p:set>
                                      <p:cBhvr>
                                        <p:cTn id="16" dur="1" fill="hold">
                                          <p:stCondLst>
                                            <p:cond delay="1999"/>
                                          </p:stCondLst>
                                        </p:cTn>
                                        <p:tgtEl>
                                          <p:spTgt spid="35533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55337"/>
                                        </p:tgtEl>
                                        <p:attrNameLst>
                                          <p:attrName>style.visibility</p:attrName>
                                        </p:attrNameLst>
                                      </p:cBhvr>
                                      <p:to>
                                        <p:strVal val="visible"/>
                                      </p:to>
                                    </p:set>
                                    <p:animEffect transition="in" filter="fade">
                                      <p:cBhvr>
                                        <p:cTn id="19" dur="2000"/>
                                        <p:tgtEl>
                                          <p:spTgt spid="355337"/>
                                        </p:tgtEl>
                                      </p:cBhvr>
                                    </p:animEffect>
                                  </p:childTnLst>
                                </p:cTn>
                              </p:par>
                              <p:par>
                                <p:cTn id="20" presetID="10" presetClass="entr" presetSubtype="0" fill="hold" nodeType="withEffect">
                                  <p:stCondLst>
                                    <p:cond delay="0"/>
                                  </p:stCondLst>
                                  <p:childTnLst>
                                    <p:set>
                                      <p:cBhvr>
                                        <p:cTn id="21" dur="1" fill="hold">
                                          <p:stCondLst>
                                            <p:cond delay="0"/>
                                          </p:stCondLst>
                                        </p:cTn>
                                        <p:tgtEl>
                                          <p:spTgt spid="355332"/>
                                        </p:tgtEl>
                                        <p:attrNameLst>
                                          <p:attrName>style.visibility</p:attrName>
                                        </p:attrNameLst>
                                      </p:cBhvr>
                                      <p:to>
                                        <p:strVal val="visible"/>
                                      </p:to>
                                    </p:set>
                                    <p:animEffect transition="in" filter="fade">
                                      <p:cBhvr>
                                        <p:cTn id="22" dur="2000"/>
                                        <p:tgtEl>
                                          <p:spTgt spid="3553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5336"/>
                                        </p:tgtEl>
                                        <p:attrNameLst>
                                          <p:attrName>style.visibility</p:attrName>
                                        </p:attrNameLst>
                                      </p:cBhvr>
                                      <p:to>
                                        <p:strVal val="visible"/>
                                      </p:to>
                                    </p:set>
                                    <p:animEffect transition="in" filter="fade">
                                      <p:cBhvr>
                                        <p:cTn id="25" dur="2000"/>
                                        <p:tgtEl>
                                          <p:spTgt spid="355336"/>
                                        </p:tgtEl>
                                      </p:cBhvr>
                                    </p:animEffect>
                                  </p:childTnLst>
                                </p:cTn>
                              </p:par>
                              <p:par>
                                <p:cTn id="26" presetID="10" presetClass="entr" presetSubtype="0" fill="hold" nodeType="withEffect">
                                  <p:stCondLst>
                                    <p:cond delay="0"/>
                                  </p:stCondLst>
                                  <p:childTnLst>
                                    <p:set>
                                      <p:cBhvr>
                                        <p:cTn id="27" dur="1" fill="hold">
                                          <p:stCondLst>
                                            <p:cond delay="0"/>
                                          </p:stCondLst>
                                        </p:cTn>
                                        <p:tgtEl>
                                          <p:spTgt spid="355334"/>
                                        </p:tgtEl>
                                        <p:attrNameLst>
                                          <p:attrName>style.visibility</p:attrName>
                                        </p:attrNameLst>
                                      </p:cBhvr>
                                      <p:to>
                                        <p:strVal val="visible"/>
                                      </p:to>
                                    </p:set>
                                    <p:animEffect transition="in" filter="fade">
                                      <p:cBhvr>
                                        <p:cTn id="28" dur="20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p:bldP spid="355336" grpId="0"/>
      <p:bldP spid="35533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eaLnBrk="1" hangingPunct="1"/>
            <a:r>
              <a:rPr lang="en-US" smtClean="0">
                <a:solidFill>
                  <a:schemeClr val="tx1"/>
                </a:solidFill>
                <a:latin typeface="Times New Roman" pitchFamily="18" charset="0"/>
                <a:cs typeface="Times New Roman" pitchFamily="18" charset="0"/>
              </a:rPr>
              <a:t>Head shape type B (born in spring)</a:t>
            </a:r>
          </a:p>
        </p:txBody>
      </p:sp>
      <p:pic>
        <p:nvPicPr>
          <p:cNvPr id="360458" name="Picture 10" descr="spring_head_shape"/>
          <p:cNvPicPr>
            <a:picLocks noGrp="1" noChangeAspect="1" noChangeArrowheads="1"/>
          </p:cNvPicPr>
          <p:nvPr>
            <p:ph sz="half" idx="1"/>
          </p:nvPr>
        </p:nvPicPr>
        <p:blipFill>
          <a:blip r:embed="rId3" cstate="print"/>
          <a:srcRect/>
          <a:stretch>
            <a:fillRect/>
          </a:stretch>
        </p:blipFill>
        <p:spPr>
          <a:xfrm>
            <a:off x="2438400" y="1447800"/>
            <a:ext cx="4648200" cy="4446588"/>
          </a:xfrm>
          <a:noFill/>
        </p:spPr>
      </p:pic>
      <p:grpSp>
        <p:nvGrpSpPr>
          <p:cNvPr id="2" name="Group 25"/>
          <p:cNvGrpSpPr>
            <a:grpSpLocks/>
          </p:cNvGrpSpPr>
          <p:nvPr/>
        </p:nvGrpSpPr>
        <p:grpSpPr bwMode="auto">
          <a:xfrm>
            <a:off x="457200" y="1524000"/>
            <a:ext cx="8229600" cy="4525963"/>
            <a:chOff x="288" y="960"/>
            <a:chExt cx="5184" cy="2851"/>
          </a:xfrm>
        </p:grpSpPr>
        <p:pic>
          <p:nvPicPr>
            <p:cNvPr id="111621" name="Picture 19" descr="EmmaThompson_April_15"/>
            <p:cNvPicPr>
              <a:picLocks noChangeAspect="1" noChangeArrowheads="1"/>
            </p:cNvPicPr>
            <p:nvPr/>
          </p:nvPicPr>
          <p:blipFill>
            <a:blip r:embed="rId4" cstate="print"/>
            <a:srcRect/>
            <a:stretch>
              <a:fillRect/>
            </a:stretch>
          </p:blipFill>
          <p:spPr bwMode="auto">
            <a:xfrm>
              <a:off x="288" y="960"/>
              <a:ext cx="2688" cy="2243"/>
            </a:xfrm>
            <a:prstGeom prst="rect">
              <a:avLst/>
            </a:prstGeom>
            <a:noFill/>
            <a:ln w="9525">
              <a:noFill/>
              <a:miter lim="800000"/>
              <a:headEnd/>
              <a:tailEnd/>
            </a:ln>
          </p:spPr>
        </p:pic>
        <p:pic>
          <p:nvPicPr>
            <p:cNvPr id="111622" name="Picture 21" descr="emma-watson-april_15"/>
            <p:cNvPicPr>
              <a:picLocks noChangeAspect="1" noChangeArrowheads="1"/>
            </p:cNvPicPr>
            <p:nvPr/>
          </p:nvPicPr>
          <p:blipFill>
            <a:blip r:embed="rId5" cstate="print"/>
            <a:srcRect/>
            <a:stretch>
              <a:fillRect/>
            </a:stretch>
          </p:blipFill>
          <p:spPr bwMode="auto">
            <a:xfrm>
              <a:off x="3072" y="960"/>
              <a:ext cx="2400" cy="2400"/>
            </a:xfrm>
            <a:prstGeom prst="rect">
              <a:avLst/>
            </a:prstGeom>
            <a:noFill/>
            <a:ln w="9525">
              <a:noFill/>
              <a:miter lim="800000"/>
              <a:headEnd/>
              <a:tailEnd/>
            </a:ln>
          </p:spPr>
        </p:pic>
        <p:sp>
          <p:nvSpPr>
            <p:cNvPr id="111623" name="Text Box 23"/>
            <p:cNvSpPr txBox="1">
              <a:spLocks noChangeArrowheads="1"/>
            </p:cNvSpPr>
            <p:nvPr/>
          </p:nvSpPr>
          <p:spPr bwMode="auto">
            <a:xfrm>
              <a:off x="514" y="3561"/>
              <a:ext cx="1954" cy="250"/>
            </a:xfrm>
            <a:prstGeom prst="rect">
              <a:avLst/>
            </a:prstGeom>
            <a:noFill/>
            <a:ln w="9525">
              <a:noFill/>
              <a:miter lim="800000"/>
              <a:headEnd/>
              <a:tailEnd/>
            </a:ln>
          </p:spPr>
          <p:txBody>
            <a:bodyPr wrap="none">
              <a:spAutoFit/>
            </a:bodyPr>
            <a:lstStyle/>
            <a:p>
              <a:r>
                <a:rPr lang="en-US">
                  <a:solidFill>
                    <a:schemeClr val="tx1"/>
                  </a:solidFill>
                </a:rPr>
                <a:t>Emma Thompson – April 15</a:t>
              </a:r>
            </a:p>
          </p:txBody>
        </p:sp>
        <p:sp>
          <p:nvSpPr>
            <p:cNvPr id="111624" name="Text Box 24"/>
            <p:cNvSpPr txBox="1">
              <a:spLocks noChangeArrowheads="1"/>
            </p:cNvSpPr>
            <p:nvPr/>
          </p:nvSpPr>
          <p:spPr bwMode="auto">
            <a:xfrm>
              <a:off x="3348" y="3552"/>
              <a:ext cx="1758" cy="250"/>
            </a:xfrm>
            <a:prstGeom prst="rect">
              <a:avLst/>
            </a:prstGeom>
            <a:noFill/>
            <a:ln w="9525">
              <a:noFill/>
              <a:miter lim="800000"/>
              <a:headEnd/>
              <a:tailEnd/>
            </a:ln>
          </p:spPr>
          <p:txBody>
            <a:bodyPr wrap="none">
              <a:spAutoFit/>
            </a:bodyPr>
            <a:lstStyle/>
            <a:p>
              <a:r>
                <a:rPr lang="en-US">
                  <a:solidFill>
                    <a:schemeClr val="tx1"/>
                  </a:solidFill>
                </a:rPr>
                <a:t>Emma Watson – April 15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ppt_x"/>
                                          </p:val>
                                        </p:tav>
                                        <p:tav tm="100000">
                                          <p:val>
                                            <p:strVal val="#ppt_x"/>
                                          </p:val>
                                        </p:tav>
                                      </p:tavLst>
                                    </p:anim>
                                    <p:anim calcmode="lin" valueType="num">
                                      <p:cBhvr additive="base">
                                        <p:cTn id="8" dur="500" fill="hold"/>
                                        <p:tgtEl>
                                          <p:spTgt spid="36045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60458"/>
                                        </p:tgtEl>
                                        <p:attrNameLst>
                                          <p:attrName>style.visibility</p:attrName>
                                        </p:attrNameLst>
                                      </p:cBhvr>
                                      <p:to>
                                        <p:strVal val="visible"/>
                                      </p:to>
                                    </p:set>
                                    <p:animEffect transition="in" filter="fade">
                                      <p:cBhvr>
                                        <p:cTn id="11" dur="1000"/>
                                        <p:tgtEl>
                                          <p:spTgt spid="3604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60458"/>
                                        </p:tgtEl>
                                      </p:cBhvr>
                                    </p:animEffect>
                                    <p:set>
                                      <p:cBhvr>
                                        <p:cTn id="16" dur="1" fill="hold">
                                          <p:stCondLst>
                                            <p:cond delay="999"/>
                                          </p:stCondLst>
                                        </p:cTn>
                                        <p:tgtEl>
                                          <p:spTgt spid="36045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jfk"/>
          <p:cNvPicPr>
            <a:picLocks noGrp="1" noChangeAspect="1" noChangeArrowheads="1"/>
          </p:cNvPicPr>
          <p:nvPr>
            <p:ph/>
          </p:nvPr>
        </p:nvPicPr>
        <p:blipFill>
          <a:blip r:embed="rId3" cstate="print"/>
          <a:srcRect/>
          <a:stretch>
            <a:fillRect/>
          </a:stretch>
        </p:blipFill>
        <p:spPr>
          <a:xfrm>
            <a:off x="914400" y="2057400"/>
            <a:ext cx="7313613" cy="2136775"/>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r>
              <a:rPr lang="en-US" smtClean="0">
                <a:solidFill>
                  <a:schemeClr val="tx1"/>
                </a:solidFill>
                <a:latin typeface="Times New Roman" pitchFamily="18" charset="0"/>
                <a:cs typeface="Times New Roman" pitchFamily="18" charset="0"/>
              </a:rPr>
              <a:t>Head shape type C (born in winter)</a:t>
            </a:r>
          </a:p>
        </p:txBody>
      </p:sp>
      <p:pic>
        <p:nvPicPr>
          <p:cNvPr id="366602" name="Picture 10" descr="winter_head-shape"/>
          <p:cNvPicPr>
            <a:picLocks noGrp="1" noChangeAspect="1" noChangeArrowheads="1"/>
          </p:cNvPicPr>
          <p:nvPr>
            <p:ph idx="1"/>
          </p:nvPr>
        </p:nvPicPr>
        <p:blipFill>
          <a:blip r:embed="rId3" cstate="print"/>
          <a:srcRect/>
          <a:stretch>
            <a:fillRect/>
          </a:stretch>
        </p:blipFill>
        <p:spPr>
          <a:xfrm>
            <a:off x="2057400" y="1676400"/>
            <a:ext cx="4953000" cy="4186238"/>
          </a:xfrm>
          <a:noFill/>
        </p:spPr>
      </p:pic>
      <p:grpSp>
        <p:nvGrpSpPr>
          <p:cNvPr id="2" name="Group 18"/>
          <p:cNvGrpSpPr>
            <a:grpSpLocks/>
          </p:cNvGrpSpPr>
          <p:nvPr/>
        </p:nvGrpSpPr>
        <p:grpSpPr bwMode="auto">
          <a:xfrm>
            <a:off x="1143000" y="1371600"/>
            <a:ext cx="7335838" cy="5135563"/>
            <a:chOff x="720" y="864"/>
            <a:chExt cx="4621" cy="3235"/>
          </a:xfrm>
        </p:grpSpPr>
        <p:pic>
          <p:nvPicPr>
            <p:cNvPr id="112645" name="Picture 12" descr="Cary_Grant_Jan_18"/>
            <p:cNvPicPr>
              <a:picLocks noChangeAspect="1" noChangeArrowheads="1"/>
            </p:cNvPicPr>
            <p:nvPr/>
          </p:nvPicPr>
          <p:blipFill>
            <a:blip r:embed="rId4" cstate="print"/>
            <a:srcRect/>
            <a:stretch>
              <a:fillRect/>
            </a:stretch>
          </p:blipFill>
          <p:spPr bwMode="auto">
            <a:xfrm>
              <a:off x="720" y="864"/>
              <a:ext cx="1950" cy="2910"/>
            </a:xfrm>
            <a:prstGeom prst="rect">
              <a:avLst/>
            </a:prstGeom>
            <a:noFill/>
            <a:ln w="9525">
              <a:noFill/>
              <a:miter lim="800000"/>
              <a:headEnd/>
              <a:tailEnd/>
            </a:ln>
          </p:spPr>
        </p:pic>
        <p:pic>
          <p:nvPicPr>
            <p:cNvPr id="112646" name="Picture 14" descr="costner_jan_18"/>
            <p:cNvPicPr>
              <a:picLocks noChangeAspect="1" noChangeArrowheads="1"/>
            </p:cNvPicPr>
            <p:nvPr/>
          </p:nvPicPr>
          <p:blipFill>
            <a:blip r:embed="rId5" cstate="print"/>
            <a:srcRect/>
            <a:stretch>
              <a:fillRect/>
            </a:stretch>
          </p:blipFill>
          <p:spPr bwMode="auto">
            <a:xfrm>
              <a:off x="3120" y="864"/>
              <a:ext cx="2221" cy="2784"/>
            </a:xfrm>
            <a:prstGeom prst="rect">
              <a:avLst/>
            </a:prstGeom>
            <a:noFill/>
            <a:ln w="9525">
              <a:noFill/>
              <a:miter lim="800000"/>
              <a:headEnd/>
              <a:tailEnd/>
            </a:ln>
          </p:spPr>
        </p:pic>
        <p:sp>
          <p:nvSpPr>
            <p:cNvPr id="112647" name="Text Box 16"/>
            <p:cNvSpPr txBox="1">
              <a:spLocks noChangeArrowheads="1"/>
            </p:cNvSpPr>
            <p:nvPr/>
          </p:nvSpPr>
          <p:spPr bwMode="auto">
            <a:xfrm>
              <a:off x="995" y="3849"/>
              <a:ext cx="1377" cy="250"/>
            </a:xfrm>
            <a:prstGeom prst="rect">
              <a:avLst/>
            </a:prstGeom>
            <a:noFill/>
            <a:ln w="9525">
              <a:noFill/>
              <a:miter lim="800000"/>
              <a:headEnd/>
              <a:tailEnd/>
            </a:ln>
          </p:spPr>
          <p:txBody>
            <a:bodyPr wrap="none">
              <a:spAutoFit/>
            </a:bodyPr>
            <a:lstStyle/>
            <a:p>
              <a:r>
                <a:rPr lang="en-US">
                  <a:solidFill>
                    <a:schemeClr val="tx1"/>
                  </a:solidFill>
                </a:rPr>
                <a:t>Cary Grant - Jan 18</a:t>
              </a:r>
            </a:p>
          </p:txBody>
        </p:sp>
        <p:sp>
          <p:nvSpPr>
            <p:cNvPr id="112648" name="Text Box 17"/>
            <p:cNvSpPr txBox="1">
              <a:spLocks noChangeArrowheads="1"/>
            </p:cNvSpPr>
            <p:nvPr/>
          </p:nvSpPr>
          <p:spPr bwMode="auto">
            <a:xfrm>
              <a:off x="3371" y="3849"/>
              <a:ext cx="1617" cy="250"/>
            </a:xfrm>
            <a:prstGeom prst="rect">
              <a:avLst/>
            </a:prstGeom>
            <a:noFill/>
            <a:ln w="9525">
              <a:noFill/>
              <a:miter lim="800000"/>
              <a:headEnd/>
              <a:tailEnd/>
            </a:ln>
          </p:spPr>
          <p:txBody>
            <a:bodyPr wrap="none">
              <a:spAutoFit/>
            </a:bodyPr>
            <a:lstStyle/>
            <a:p>
              <a:r>
                <a:rPr lang="en-US">
                  <a:solidFill>
                    <a:schemeClr val="tx1"/>
                  </a:solidFill>
                </a:rPr>
                <a:t>Kevin Costner – Jan 18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66594"/>
                                        </p:tgtEl>
                                        <p:attrNameLst>
                                          <p:attrName>style.visibility</p:attrName>
                                        </p:attrNameLst>
                                      </p:cBhvr>
                                      <p:to>
                                        <p:strVal val="visible"/>
                                      </p:to>
                                    </p:set>
                                    <p:anim calcmode="lin" valueType="num">
                                      <p:cBhvr additive="base">
                                        <p:cTn id="7" dur="500" fill="hold"/>
                                        <p:tgtEl>
                                          <p:spTgt spid="366594"/>
                                        </p:tgtEl>
                                        <p:attrNameLst>
                                          <p:attrName>ppt_x</p:attrName>
                                        </p:attrNameLst>
                                      </p:cBhvr>
                                      <p:tavLst>
                                        <p:tav tm="0">
                                          <p:val>
                                            <p:strVal val="#ppt_x"/>
                                          </p:val>
                                        </p:tav>
                                        <p:tav tm="100000">
                                          <p:val>
                                            <p:strVal val="#ppt_x"/>
                                          </p:val>
                                        </p:tav>
                                      </p:tavLst>
                                    </p:anim>
                                    <p:anim calcmode="lin" valueType="num">
                                      <p:cBhvr additive="base">
                                        <p:cTn id="8" dur="500" fill="hold"/>
                                        <p:tgtEl>
                                          <p:spTgt spid="36659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66602"/>
                                        </p:tgtEl>
                                        <p:attrNameLst>
                                          <p:attrName>style.visibility</p:attrName>
                                        </p:attrNameLst>
                                      </p:cBhvr>
                                      <p:to>
                                        <p:strVal val="visible"/>
                                      </p:to>
                                    </p:set>
                                    <p:animEffect transition="in" filter="fade">
                                      <p:cBhvr>
                                        <p:cTn id="11" dur="1000"/>
                                        <p:tgtEl>
                                          <p:spTgt spid="36660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66602"/>
                                        </p:tgtEl>
                                      </p:cBhvr>
                                    </p:animEffect>
                                    <p:set>
                                      <p:cBhvr>
                                        <p:cTn id="16" dur="1" fill="hold">
                                          <p:stCondLst>
                                            <p:cond delay="999"/>
                                          </p:stCondLst>
                                        </p:cTn>
                                        <p:tgtEl>
                                          <p:spTgt spid="36660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0698" name="Picture 10" descr="fall_head_shape"/>
          <p:cNvPicPr>
            <a:picLocks noGrp="1" noChangeAspect="1" noChangeArrowheads="1"/>
          </p:cNvPicPr>
          <p:nvPr>
            <p:ph idx="1"/>
          </p:nvPr>
        </p:nvPicPr>
        <p:blipFill>
          <a:blip r:embed="rId3" cstate="print"/>
          <a:srcRect/>
          <a:stretch>
            <a:fillRect/>
          </a:stretch>
        </p:blipFill>
        <p:spPr>
          <a:xfrm>
            <a:off x="1905000" y="1143000"/>
            <a:ext cx="5105400" cy="4814888"/>
          </a:xfrm>
          <a:noFill/>
        </p:spPr>
      </p:pic>
      <p:sp>
        <p:nvSpPr>
          <p:cNvPr id="370690" name="Rectangle 2"/>
          <p:cNvSpPr>
            <a:spLocks noGrp="1" noChangeArrowheads="1"/>
          </p:cNvSpPr>
          <p:nvPr>
            <p:ph type="title"/>
          </p:nvPr>
        </p:nvSpPr>
        <p:spPr/>
        <p:txBody>
          <a:bodyPr/>
          <a:lstStyle/>
          <a:p>
            <a:pPr eaLnBrk="1" hangingPunct="1"/>
            <a:r>
              <a:rPr lang="en-US" smtClean="0">
                <a:solidFill>
                  <a:schemeClr val="tx1"/>
                </a:solidFill>
                <a:latin typeface="Times New Roman" pitchFamily="18" charset="0"/>
                <a:cs typeface="Times New Roman" pitchFamily="18" charset="0"/>
              </a:rPr>
              <a:t>Head shape type D (born in fall)</a:t>
            </a:r>
          </a:p>
        </p:txBody>
      </p:sp>
      <p:grpSp>
        <p:nvGrpSpPr>
          <p:cNvPr id="2" name="Group 20"/>
          <p:cNvGrpSpPr>
            <a:grpSpLocks/>
          </p:cNvGrpSpPr>
          <p:nvPr/>
        </p:nvGrpSpPr>
        <p:grpSpPr bwMode="auto">
          <a:xfrm>
            <a:off x="914400" y="1447800"/>
            <a:ext cx="7791450" cy="4983163"/>
            <a:chOff x="576" y="912"/>
            <a:chExt cx="4908" cy="3139"/>
          </a:xfrm>
        </p:grpSpPr>
        <p:pic>
          <p:nvPicPr>
            <p:cNvPr id="113669" name="Picture 14" descr="bill_gates_Oct_28"/>
            <p:cNvPicPr>
              <a:picLocks noChangeAspect="1" noChangeArrowheads="1"/>
            </p:cNvPicPr>
            <p:nvPr/>
          </p:nvPicPr>
          <p:blipFill>
            <a:blip r:embed="rId4" cstate="print"/>
            <a:srcRect/>
            <a:stretch>
              <a:fillRect/>
            </a:stretch>
          </p:blipFill>
          <p:spPr bwMode="auto">
            <a:xfrm>
              <a:off x="576" y="912"/>
              <a:ext cx="2093" cy="2784"/>
            </a:xfrm>
            <a:prstGeom prst="rect">
              <a:avLst/>
            </a:prstGeom>
            <a:noFill/>
            <a:ln w="9525">
              <a:noFill/>
              <a:miter lim="800000"/>
              <a:headEnd/>
              <a:tailEnd/>
            </a:ln>
          </p:spPr>
        </p:pic>
        <p:pic>
          <p:nvPicPr>
            <p:cNvPr id="113670" name="Picture 16" descr="Julia_Roberts_October_28"/>
            <p:cNvPicPr>
              <a:picLocks noChangeAspect="1" noChangeArrowheads="1"/>
            </p:cNvPicPr>
            <p:nvPr/>
          </p:nvPicPr>
          <p:blipFill>
            <a:blip r:embed="rId5" cstate="print"/>
            <a:srcRect/>
            <a:stretch>
              <a:fillRect/>
            </a:stretch>
          </p:blipFill>
          <p:spPr bwMode="auto">
            <a:xfrm>
              <a:off x="2784" y="960"/>
              <a:ext cx="2700" cy="2700"/>
            </a:xfrm>
            <a:prstGeom prst="rect">
              <a:avLst/>
            </a:prstGeom>
            <a:noFill/>
            <a:ln w="9525">
              <a:noFill/>
              <a:miter lim="800000"/>
              <a:headEnd/>
              <a:tailEnd/>
            </a:ln>
          </p:spPr>
        </p:pic>
        <p:sp>
          <p:nvSpPr>
            <p:cNvPr id="113671" name="Text Box 18"/>
            <p:cNvSpPr txBox="1">
              <a:spLocks noChangeArrowheads="1"/>
            </p:cNvSpPr>
            <p:nvPr/>
          </p:nvSpPr>
          <p:spPr bwMode="auto">
            <a:xfrm>
              <a:off x="912" y="3801"/>
              <a:ext cx="1350" cy="250"/>
            </a:xfrm>
            <a:prstGeom prst="rect">
              <a:avLst/>
            </a:prstGeom>
            <a:noFill/>
            <a:ln w="9525">
              <a:noFill/>
              <a:miter lim="800000"/>
              <a:headEnd/>
              <a:tailEnd/>
            </a:ln>
          </p:spPr>
          <p:txBody>
            <a:bodyPr wrap="none">
              <a:spAutoFit/>
            </a:bodyPr>
            <a:lstStyle/>
            <a:p>
              <a:r>
                <a:rPr lang="en-US">
                  <a:solidFill>
                    <a:schemeClr val="tx1"/>
                  </a:solidFill>
                </a:rPr>
                <a:t>Bill Gates – Oct 28</a:t>
              </a:r>
            </a:p>
          </p:txBody>
        </p:sp>
        <p:sp>
          <p:nvSpPr>
            <p:cNvPr id="113672" name="Text Box 19"/>
            <p:cNvSpPr txBox="1">
              <a:spLocks noChangeArrowheads="1"/>
            </p:cNvSpPr>
            <p:nvPr/>
          </p:nvSpPr>
          <p:spPr bwMode="auto">
            <a:xfrm>
              <a:off x="3408" y="3792"/>
              <a:ext cx="1545" cy="250"/>
            </a:xfrm>
            <a:prstGeom prst="rect">
              <a:avLst/>
            </a:prstGeom>
            <a:noFill/>
            <a:ln w="9525">
              <a:noFill/>
              <a:miter lim="800000"/>
              <a:headEnd/>
              <a:tailEnd/>
            </a:ln>
          </p:spPr>
          <p:txBody>
            <a:bodyPr wrap="none">
              <a:spAutoFit/>
            </a:bodyPr>
            <a:lstStyle/>
            <a:p>
              <a:r>
                <a:rPr lang="en-US">
                  <a:solidFill>
                    <a:schemeClr val="tx1"/>
                  </a:solidFill>
                </a:rPr>
                <a:t>Julie Roberts – Oct 28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70690"/>
                                        </p:tgtEl>
                                        <p:attrNameLst>
                                          <p:attrName>style.visibility</p:attrName>
                                        </p:attrNameLst>
                                      </p:cBhvr>
                                      <p:to>
                                        <p:strVal val="visible"/>
                                      </p:to>
                                    </p:set>
                                    <p:anim calcmode="lin" valueType="num">
                                      <p:cBhvr additive="base">
                                        <p:cTn id="7" dur="500" fill="hold"/>
                                        <p:tgtEl>
                                          <p:spTgt spid="370690"/>
                                        </p:tgtEl>
                                        <p:attrNameLst>
                                          <p:attrName>ppt_x</p:attrName>
                                        </p:attrNameLst>
                                      </p:cBhvr>
                                      <p:tavLst>
                                        <p:tav tm="0">
                                          <p:val>
                                            <p:strVal val="#ppt_x"/>
                                          </p:val>
                                        </p:tav>
                                        <p:tav tm="100000">
                                          <p:val>
                                            <p:strVal val="#ppt_x"/>
                                          </p:val>
                                        </p:tav>
                                      </p:tavLst>
                                    </p:anim>
                                    <p:anim calcmode="lin" valueType="num">
                                      <p:cBhvr additive="base">
                                        <p:cTn id="8" dur="500" fill="hold"/>
                                        <p:tgtEl>
                                          <p:spTgt spid="37069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70698"/>
                                        </p:tgtEl>
                                        <p:attrNameLst>
                                          <p:attrName>style.visibility</p:attrName>
                                        </p:attrNameLst>
                                      </p:cBhvr>
                                      <p:to>
                                        <p:strVal val="visible"/>
                                      </p:to>
                                    </p:set>
                                    <p:animEffect transition="in" filter="fade">
                                      <p:cBhvr>
                                        <p:cTn id="11" dur="1000"/>
                                        <p:tgtEl>
                                          <p:spTgt spid="3706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70698"/>
                                        </p:tgtEl>
                                      </p:cBhvr>
                                    </p:animEffect>
                                    <p:set>
                                      <p:cBhvr>
                                        <p:cTn id="16" dur="1" fill="hold">
                                          <p:stCondLst>
                                            <p:cond delay="999"/>
                                          </p:stCondLst>
                                        </p:cTn>
                                        <p:tgtEl>
                                          <p:spTgt spid="37069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0"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1" name="Rectangle 3"/>
          <p:cNvSpPr>
            <a:spLocks noGrp="1" noChangeArrowheads="1"/>
          </p:cNvSpPr>
          <p:nvPr>
            <p:ph type="title"/>
          </p:nvPr>
        </p:nvSpPr>
        <p:spPr/>
        <p:txBody>
          <a:bodyPr/>
          <a:lstStyle/>
          <a:p>
            <a:pPr eaLnBrk="1" hangingPunct="1"/>
            <a:r>
              <a:rPr lang="en-US" smtClean="0">
                <a:solidFill>
                  <a:schemeClr val="tx1"/>
                </a:solidFill>
                <a:latin typeface="Times New Roman" pitchFamily="18" charset="0"/>
                <a:cs typeface="Times New Roman" pitchFamily="18" charset="0"/>
              </a:rPr>
              <a:t>One more</a:t>
            </a:r>
          </a:p>
        </p:txBody>
      </p:sp>
      <p:grpSp>
        <p:nvGrpSpPr>
          <p:cNvPr id="2" name="Group 16"/>
          <p:cNvGrpSpPr>
            <a:grpSpLocks/>
          </p:cNvGrpSpPr>
          <p:nvPr/>
        </p:nvGrpSpPr>
        <p:grpSpPr bwMode="auto">
          <a:xfrm>
            <a:off x="762000" y="1371600"/>
            <a:ext cx="7572375" cy="4830763"/>
            <a:chOff x="480" y="864"/>
            <a:chExt cx="4770" cy="3043"/>
          </a:xfrm>
        </p:grpSpPr>
        <p:pic>
          <p:nvPicPr>
            <p:cNvPr id="114692" name="Picture 10" descr="Billy Bob Thorton_August_4"/>
            <p:cNvPicPr>
              <a:picLocks noChangeAspect="1" noChangeArrowheads="1"/>
            </p:cNvPicPr>
            <p:nvPr/>
          </p:nvPicPr>
          <p:blipFill>
            <a:blip r:embed="rId3" cstate="print"/>
            <a:srcRect/>
            <a:stretch>
              <a:fillRect/>
            </a:stretch>
          </p:blipFill>
          <p:spPr bwMode="auto">
            <a:xfrm>
              <a:off x="480" y="864"/>
              <a:ext cx="2150" cy="2688"/>
            </a:xfrm>
            <a:prstGeom prst="rect">
              <a:avLst/>
            </a:prstGeom>
            <a:noFill/>
            <a:ln w="9525">
              <a:noFill/>
              <a:miter lim="800000"/>
              <a:headEnd/>
              <a:tailEnd/>
            </a:ln>
          </p:spPr>
        </p:pic>
        <p:pic>
          <p:nvPicPr>
            <p:cNvPr id="114693" name="Picture 12" descr="obama_barack_August_4"/>
            <p:cNvPicPr>
              <a:picLocks noChangeAspect="1" noChangeArrowheads="1"/>
            </p:cNvPicPr>
            <p:nvPr/>
          </p:nvPicPr>
          <p:blipFill>
            <a:blip r:embed="rId4" cstate="print"/>
            <a:srcRect/>
            <a:stretch>
              <a:fillRect/>
            </a:stretch>
          </p:blipFill>
          <p:spPr bwMode="auto">
            <a:xfrm>
              <a:off x="3150" y="864"/>
              <a:ext cx="2100" cy="2700"/>
            </a:xfrm>
            <a:prstGeom prst="rect">
              <a:avLst/>
            </a:prstGeom>
            <a:noFill/>
            <a:ln w="9525">
              <a:noFill/>
              <a:miter lim="800000"/>
              <a:headEnd/>
              <a:tailEnd/>
            </a:ln>
          </p:spPr>
        </p:pic>
        <p:sp>
          <p:nvSpPr>
            <p:cNvPr id="114694" name="Text Box 14"/>
            <p:cNvSpPr txBox="1">
              <a:spLocks noChangeArrowheads="1"/>
            </p:cNvSpPr>
            <p:nvPr/>
          </p:nvSpPr>
          <p:spPr bwMode="auto">
            <a:xfrm>
              <a:off x="528" y="3657"/>
              <a:ext cx="2039" cy="250"/>
            </a:xfrm>
            <a:prstGeom prst="rect">
              <a:avLst/>
            </a:prstGeom>
            <a:noFill/>
            <a:ln w="9525">
              <a:noFill/>
              <a:miter lim="800000"/>
              <a:headEnd/>
              <a:tailEnd/>
            </a:ln>
          </p:spPr>
          <p:txBody>
            <a:bodyPr wrap="none">
              <a:spAutoFit/>
            </a:bodyPr>
            <a:lstStyle/>
            <a:p>
              <a:r>
                <a:rPr lang="en-US">
                  <a:solidFill>
                    <a:schemeClr val="tx1"/>
                  </a:solidFill>
                </a:rPr>
                <a:t>Billy Bob Thorton – August 4</a:t>
              </a:r>
            </a:p>
          </p:txBody>
        </p:sp>
        <p:sp>
          <p:nvSpPr>
            <p:cNvPr id="114695" name="Text Box 15"/>
            <p:cNvSpPr txBox="1">
              <a:spLocks noChangeArrowheads="1"/>
            </p:cNvSpPr>
            <p:nvPr/>
          </p:nvSpPr>
          <p:spPr bwMode="auto">
            <a:xfrm>
              <a:off x="3274" y="3657"/>
              <a:ext cx="1813" cy="250"/>
            </a:xfrm>
            <a:prstGeom prst="rect">
              <a:avLst/>
            </a:prstGeom>
            <a:noFill/>
            <a:ln w="9525">
              <a:noFill/>
              <a:miter lim="800000"/>
              <a:headEnd/>
              <a:tailEnd/>
            </a:ln>
          </p:spPr>
          <p:txBody>
            <a:bodyPr wrap="none">
              <a:spAutoFit/>
            </a:bodyPr>
            <a:lstStyle/>
            <a:p>
              <a:r>
                <a:rPr lang="en-US">
                  <a:solidFill>
                    <a:schemeClr val="tx1"/>
                  </a:solidFill>
                </a:rPr>
                <a:t>Barack Obama – August 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11651"/>
                                        </p:tgtEl>
                                        <p:attrNameLst>
                                          <p:attrName>style.visibility</p:attrName>
                                        </p:attrNameLst>
                                      </p:cBhvr>
                                      <p:to>
                                        <p:strVal val="visible"/>
                                      </p:to>
                                    </p:set>
                                    <p:anim calcmode="lin" valueType="num">
                                      <p:cBhvr additive="base">
                                        <p:cTn id="7" dur="500" fill="hold"/>
                                        <p:tgtEl>
                                          <p:spTgt spid="411651"/>
                                        </p:tgtEl>
                                        <p:attrNameLst>
                                          <p:attrName>ppt_x</p:attrName>
                                        </p:attrNameLst>
                                      </p:cBhvr>
                                      <p:tavLst>
                                        <p:tav tm="0">
                                          <p:val>
                                            <p:strVal val="#ppt_x"/>
                                          </p:val>
                                        </p:tav>
                                        <p:tav tm="100000">
                                          <p:val>
                                            <p:strVal val="#ppt_x"/>
                                          </p:val>
                                        </p:tav>
                                      </p:tavLst>
                                    </p:anim>
                                    <p:anim calcmode="lin" valueType="num">
                                      <p:cBhvr additive="base">
                                        <p:cTn id="8" dur="500" fill="hold"/>
                                        <p:tgtEl>
                                          <p:spTgt spid="41165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2" descr="embryo-compare"/>
          <p:cNvPicPr>
            <a:picLocks noGrp="1" noChangeAspect="1" noChangeArrowheads="1"/>
          </p:cNvPicPr>
          <p:nvPr>
            <p:ph idx="1"/>
          </p:nvPr>
        </p:nvPicPr>
        <p:blipFill>
          <a:blip r:embed="rId3" cstate="print"/>
          <a:srcRect/>
          <a:stretch>
            <a:fillRect/>
          </a:stretch>
        </p:blipFill>
        <p:spPr>
          <a:xfrm>
            <a:off x="1981200" y="1219200"/>
            <a:ext cx="4800600" cy="4486275"/>
          </a:xfrm>
          <a:noFill/>
        </p:spPr>
      </p:pic>
      <p:sp>
        <p:nvSpPr>
          <p:cNvPr id="115715" name="Rectangle 3"/>
          <p:cNvSpPr>
            <a:spLocks noGrp="1" noChangeArrowheads="1"/>
          </p:cNvSpPr>
          <p:nvPr>
            <p:ph type="title"/>
          </p:nvPr>
        </p:nvSpPr>
        <p:spPr>
          <a:xfrm>
            <a:off x="457200" y="152400"/>
            <a:ext cx="8229600" cy="990600"/>
          </a:xfrm>
        </p:spPr>
        <p:txBody>
          <a:bodyPr/>
          <a:lstStyle/>
          <a:p>
            <a:pPr eaLnBrk="1" hangingPunct="1"/>
            <a:r>
              <a:rPr lang="en-US" sz="4000" smtClean="0">
                <a:latin typeface="Times New Roman" pitchFamily="18" charset="0"/>
                <a:cs typeface="Times New Roman" pitchFamily="18" charset="0"/>
              </a:rPr>
              <a:t>Embryological comparisons</a:t>
            </a:r>
            <a:br>
              <a:rPr lang="en-US" sz="4000" smtClean="0">
                <a:latin typeface="Times New Roman" pitchFamily="18" charset="0"/>
                <a:cs typeface="Times New Roman" pitchFamily="18" charset="0"/>
              </a:rPr>
            </a:br>
            <a:r>
              <a:rPr lang="en-US" sz="2400" smtClean="0">
                <a:latin typeface="Times New Roman" pitchFamily="18" charset="0"/>
                <a:cs typeface="Times New Roman" pitchFamily="18" charset="0"/>
              </a:rPr>
              <a:t>Our embryo goes through all animal life form development</a:t>
            </a:r>
            <a:endParaRPr lang="en-US" sz="4000" smtClean="0">
              <a:latin typeface="Times New Roman" pitchFamily="18" charset="0"/>
              <a:cs typeface="Times New Roman" pitchFamily="18" charset="0"/>
            </a:endParaRPr>
          </a:p>
        </p:txBody>
      </p:sp>
      <p:sp>
        <p:nvSpPr>
          <p:cNvPr id="115716" name="Text Box 4"/>
          <p:cNvSpPr txBox="1">
            <a:spLocks noChangeArrowheads="1"/>
          </p:cNvSpPr>
          <p:nvPr/>
        </p:nvSpPr>
        <p:spPr bwMode="auto">
          <a:xfrm>
            <a:off x="1165225" y="5791200"/>
            <a:ext cx="6394450" cy="701675"/>
          </a:xfrm>
          <a:prstGeom prst="rect">
            <a:avLst/>
          </a:prstGeom>
          <a:noFill/>
          <a:ln w="9525">
            <a:noFill/>
            <a:miter lim="800000"/>
            <a:headEnd/>
            <a:tailEnd/>
          </a:ln>
        </p:spPr>
        <p:txBody>
          <a:bodyPr wrap="none">
            <a:spAutoFit/>
          </a:bodyPr>
          <a:lstStyle/>
          <a:p>
            <a:r>
              <a:rPr lang="en-US">
                <a:solidFill>
                  <a:schemeClr val="tx1"/>
                </a:solidFill>
              </a:rPr>
              <a:t>The 9 months gestation period of a human is a replica of </a:t>
            </a:r>
          </a:p>
          <a:p>
            <a:r>
              <a:rPr lang="en-US">
                <a:solidFill>
                  <a:schemeClr val="tx1"/>
                </a:solidFill>
              </a:rPr>
              <a:t>The 2.8 billions years of biological development in the ocean</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5"/>
          <p:cNvSpPr>
            <a:spLocks noGrp="1" noChangeArrowheads="1"/>
          </p:cNvSpPr>
          <p:nvPr>
            <p:ph type="title"/>
          </p:nvPr>
        </p:nvSpPr>
        <p:spPr/>
        <p:txBody>
          <a:bodyPr/>
          <a:lstStyle/>
          <a:p>
            <a:pPr eaLnBrk="1" hangingPunct="1"/>
            <a:r>
              <a:rPr lang="en-US" smtClean="0">
                <a:latin typeface="Times New Roman" pitchFamily="18" charset="0"/>
                <a:cs typeface="Times New Roman" pitchFamily="18" charset="0"/>
              </a:rPr>
              <a:t>Embryo facial development</a:t>
            </a:r>
          </a:p>
        </p:txBody>
      </p:sp>
      <p:pic>
        <p:nvPicPr>
          <p:cNvPr id="116739" name="Picture 8" descr="facial_embryo_development"/>
          <p:cNvPicPr>
            <a:picLocks noGrp="1" noChangeAspect="1" noChangeArrowheads="1"/>
          </p:cNvPicPr>
          <p:nvPr>
            <p:ph idx="1"/>
          </p:nvPr>
        </p:nvPicPr>
        <p:blipFill>
          <a:blip r:embed="rId3" cstate="print"/>
          <a:srcRect/>
          <a:stretch>
            <a:fillRect/>
          </a:stretch>
        </p:blipFill>
        <p:spPr>
          <a:xfrm>
            <a:off x="0" y="1447800"/>
            <a:ext cx="9144000" cy="4889500"/>
          </a:xfr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52400"/>
            <a:ext cx="8229600" cy="731838"/>
          </a:xfrm>
        </p:spPr>
        <p:txBody>
          <a:bodyPr/>
          <a:lstStyle/>
          <a:p>
            <a:pPr eaLnBrk="1" hangingPunct="1"/>
            <a:r>
              <a:rPr lang="en-US" sz="4000" smtClean="0">
                <a:latin typeface="Times New Roman" pitchFamily="18" charset="0"/>
                <a:cs typeface="Times New Roman" pitchFamily="18" charset="0"/>
              </a:rPr>
              <a:t>Deformations</a:t>
            </a:r>
          </a:p>
        </p:txBody>
      </p:sp>
      <p:pic>
        <p:nvPicPr>
          <p:cNvPr id="117763" name="Picture 5" descr="deformations"/>
          <p:cNvPicPr>
            <a:picLocks noGrp="1" noChangeAspect="1" noChangeArrowheads="1"/>
          </p:cNvPicPr>
          <p:nvPr>
            <p:ph idx="1"/>
          </p:nvPr>
        </p:nvPicPr>
        <p:blipFill>
          <a:blip r:embed="rId3" cstate="print"/>
          <a:srcRect/>
          <a:stretch>
            <a:fillRect/>
          </a:stretch>
        </p:blipFill>
        <p:spPr>
          <a:xfrm>
            <a:off x="0" y="1066800"/>
            <a:ext cx="9144000" cy="5632450"/>
          </a:xfr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Things that determine our constitution:</a:t>
            </a:r>
          </a:p>
        </p:txBody>
      </p:sp>
      <p:sp>
        <p:nvSpPr>
          <p:cNvPr id="374787" name="Rectangle 3"/>
          <p:cNvSpPr>
            <a:spLocks noGrp="1" noChangeArrowheads="1"/>
          </p:cNvSpPr>
          <p:nvPr>
            <p:ph type="body" idx="1"/>
          </p:nvPr>
        </p:nvSpPr>
        <p:spPr>
          <a:xfrm>
            <a:off x="1828800" y="1524000"/>
            <a:ext cx="6172200" cy="43434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Universe</a:t>
            </a:r>
            <a:r>
              <a:rPr lang="en-US" smtClean="0">
                <a:solidFill>
                  <a:schemeClr val="bg1"/>
                </a:solidFill>
                <a:latin typeface="Times New Roman" pitchFamily="18" charset="0"/>
                <a:cs typeface="Times New Roman" pitchFamily="18" charset="0"/>
              </a:rPr>
              <a:t> itself; its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a:t>
            </a:r>
            <a:r>
              <a:rPr lang="en-US" smtClean="0">
                <a:solidFill>
                  <a:srgbClr val="FFFF00"/>
                </a:solidFill>
                <a:latin typeface="Times New Roman" pitchFamily="18" charset="0"/>
                <a:cs typeface="Times New Roman" pitchFamily="18" charset="0"/>
              </a:rPr>
              <a:t>structure</a:t>
            </a:r>
            <a:r>
              <a:rPr lang="en-US" smtClean="0">
                <a:solidFill>
                  <a:schemeClr val="bg1"/>
                </a:solidFill>
                <a:latin typeface="Times New Roman" pitchFamily="18" charset="0"/>
                <a:cs typeface="Times New Roman" pitchFamily="18" charset="0"/>
              </a:rPr>
              <a:t> and how it </a:t>
            </a:r>
            <a:r>
              <a:rPr lang="en-US" smtClean="0">
                <a:solidFill>
                  <a:srgbClr val="FFFF00"/>
                </a:solidFill>
                <a:latin typeface="Times New Roman" pitchFamily="18" charset="0"/>
                <a:cs typeface="Times New Roman" pitchFamily="18" charset="0"/>
              </a:rPr>
              <a:t>behaves</a:t>
            </a:r>
            <a:r>
              <a:rPr lang="en-US" smtClean="0">
                <a:solidFill>
                  <a:schemeClr val="bg1"/>
                </a:solidFill>
                <a:latin typeface="Times New Roman" pitchFamily="18" charset="0"/>
                <a:cs typeface="Times New Roman" pitchFamily="18" charset="0"/>
              </a:rPr>
              <a:t>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Earth </a:t>
            </a:r>
            <a:r>
              <a:rPr lang="en-US" smtClean="0">
                <a:solidFill>
                  <a:schemeClr val="bg1"/>
                </a:solidFill>
                <a:latin typeface="Times New Roman" pitchFamily="18" charset="0"/>
                <a:cs typeface="Times New Roman" pitchFamily="18" charset="0"/>
              </a:rPr>
              <a:t>and its movements</a:t>
            </a:r>
          </a:p>
          <a:p>
            <a:pPr marL="609600" indent="-609600" eaLnBrk="1" hangingPunct="1">
              <a:buFontTx/>
              <a:buAutoNum type="arabicPeriod"/>
            </a:pPr>
            <a:r>
              <a:rPr lang="en-US" smtClean="0">
                <a:solidFill>
                  <a:srgbClr val="FFFF00"/>
                </a:solidFill>
                <a:latin typeface="Times New Roman" pitchFamily="18" charset="0"/>
                <a:cs typeface="Times New Roman" pitchFamily="18" charset="0"/>
              </a:rPr>
              <a:t>Biological </a:t>
            </a:r>
            <a:r>
              <a:rPr lang="en-US" smtClean="0">
                <a:solidFill>
                  <a:schemeClr val="bg1"/>
                </a:solidFill>
                <a:latin typeface="Times New Roman" pitchFamily="18" charset="0"/>
                <a:cs typeface="Times New Roman" pitchFamily="18" charset="0"/>
              </a:rPr>
              <a:t>development</a:t>
            </a:r>
            <a:r>
              <a:rPr lang="en-US" smtClean="0">
                <a:solidFill>
                  <a:srgbClr val="FFFF00"/>
                </a:solidFill>
                <a:latin typeface="Times New Roman" pitchFamily="18" charset="0"/>
                <a:cs typeface="Times New Roman" pitchFamily="18" charset="0"/>
              </a:rPr>
              <a:t> </a:t>
            </a:r>
            <a:r>
              <a:rPr lang="en-US" smtClean="0">
                <a:solidFill>
                  <a:schemeClr val="bg1"/>
                </a:solidFill>
                <a:latin typeface="Times New Roman" pitchFamily="18" charset="0"/>
                <a:cs typeface="Times New Roman" pitchFamily="18" charset="0"/>
              </a:rPr>
              <a:t>on earth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Our own </a:t>
            </a:r>
            <a:r>
              <a:rPr lang="en-US" smtClean="0">
                <a:solidFill>
                  <a:srgbClr val="FFFF00"/>
                </a:solidFill>
                <a:latin typeface="Times New Roman" pitchFamily="18" charset="0"/>
                <a:cs typeface="Times New Roman" pitchFamily="18" charset="0"/>
              </a:rPr>
              <a:t>embryological</a:t>
            </a:r>
            <a:r>
              <a:rPr lang="en-US" smtClean="0">
                <a:solidFill>
                  <a:schemeClr val="bg1"/>
                </a:solidFill>
                <a:latin typeface="Times New Roman" pitchFamily="18" charset="0"/>
                <a:cs typeface="Times New Roman" pitchFamily="18" charset="0"/>
              </a:rPr>
              <a:t> development</a:t>
            </a:r>
          </a:p>
        </p:txBody>
      </p:sp>
      <p:grpSp>
        <p:nvGrpSpPr>
          <p:cNvPr id="2" name="Group 4"/>
          <p:cNvGrpSpPr>
            <a:grpSpLocks/>
          </p:cNvGrpSpPr>
          <p:nvPr/>
        </p:nvGrpSpPr>
        <p:grpSpPr bwMode="auto">
          <a:xfrm>
            <a:off x="887413" y="1524000"/>
            <a:ext cx="609600" cy="533400"/>
            <a:chOff x="559" y="960"/>
            <a:chExt cx="384" cy="336"/>
          </a:xfrm>
        </p:grpSpPr>
        <p:sp>
          <p:nvSpPr>
            <p:cNvPr id="118799" name="Rectangle 5"/>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18800" name="Text Box 6"/>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grpSp>
        <p:nvGrpSpPr>
          <p:cNvPr id="3" name="Group 7"/>
          <p:cNvGrpSpPr>
            <a:grpSpLocks/>
          </p:cNvGrpSpPr>
          <p:nvPr/>
        </p:nvGrpSpPr>
        <p:grpSpPr bwMode="auto">
          <a:xfrm>
            <a:off x="914400" y="2590800"/>
            <a:ext cx="609600" cy="533400"/>
            <a:chOff x="559" y="960"/>
            <a:chExt cx="384" cy="336"/>
          </a:xfrm>
        </p:grpSpPr>
        <p:sp>
          <p:nvSpPr>
            <p:cNvPr id="118797" name="Rectangle 8"/>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18798" name="Text Box 9"/>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grpSp>
        <p:nvGrpSpPr>
          <p:cNvPr id="4" name="Group 10"/>
          <p:cNvGrpSpPr>
            <a:grpSpLocks/>
          </p:cNvGrpSpPr>
          <p:nvPr/>
        </p:nvGrpSpPr>
        <p:grpSpPr bwMode="auto">
          <a:xfrm>
            <a:off x="914400" y="3200400"/>
            <a:ext cx="609600" cy="533400"/>
            <a:chOff x="559" y="960"/>
            <a:chExt cx="384" cy="336"/>
          </a:xfrm>
        </p:grpSpPr>
        <p:sp>
          <p:nvSpPr>
            <p:cNvPr id="118795" name="Rectangle 11"/>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18796" name="Text Box 12"/>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grpSp>
        <p:nvGrpSpPr>
          <p:cNvPr id="5" name="Group 13"/>
          <p:cNvGrpSpPr>
            <a:grpSpLocks/>
          </p:cNvGrpSpPr>
          <p:nvPr/>
        </p:nvGrpSpPr>
        <p:grpSpPr bwMode="auto">
          <a:xfrm>
            <a:off x="914400" y="3810000"/>
            <a:ext cx="609600" cy="533400"/>
            <a:chOff x="559" y="960"/>
            <a:chExt cx="384" cy="336"/>
          </a:xfrm>
        </p:grpSpPr>
        <p:sp>
          <p:nvSpPr>
            <p:cNvPr id="118793" name="Rectangle 14"/>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18794" name="Text Box 15"/>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sp>
        <p:nvSpPr>
          <p:cNvPr id="374800" name="Text Box 16"/>
          <p:cNvSpPr txBox="1">
            <a:spLocks noChangeArrowheads="1"/>
          </p:cNvSpPr>
          <p:nvPr/>
        </p:nvSpPr>
        <p:spPr bwMode="auto">
          <a:xfrm>
            <a:off x="685800" y="5233988"/>
            <a:ext cx="7512050" cy="946150"/>
          </a:xfrm>
          <a:prstGeom prst="rect">
            <a:avLst/>
          </a:prstGeom>
          <a:noFill/>
          <a:ln w="9525">
            <a:noFill/>
            <a:miter lim="800000"/>
            <a:headEnd/>
            <a:tailEnd/>
          </a:ln>
        </p:spPr>
        <p:txBody>
          <a:bodyPr wrap="none">
            <a:spAutoFit/>
          </a:bodyPr>
          <a:lstStyle/>
          <a:p>
            <a:r>
              <a:rPr lang="en-US" sz="2800">
                <a:solidFill>
                  <a:srgbClr val="FFFF00"/>
                </a:solidFill>
              </a:rPr>
              <a:t>What the mother eats during pregnancy is the most </a:t>
            </a:r>
          </a:p>
          <a:p>
            <a:r>
              <a:rPr lang="en-US" sz="2800">
                <a:solidFill>
                  <a:srgbClr val="FFFF00"/>
                </a:solidFill>
              </a:rPr>
              <a:t>crucial factor in creating a healthy constitution.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74786"/>
                                        </p:tgtEl>
                                        <p:attrNameLst>
                                          <p:attrName>style.visibility</p:attrName>
                                        </p:attrNameLst>
                                      </p:cBhvr>
                                      <p:to>
                                        <p:strVal val="visible"/>
                                      </p:to>
                                    </p:set>
                                    <p:anim calcmode="lin" valueType="num">
                                      <p:cBhvr additive="base">
                                        <p:cTn id="7" dur="500" fill="hold"/>
                                        <p:tgtEl>
                                          <p:spTgt spid="374786"/>
                                        </p:tgtEl>
                                        <p:attrNameLst>
                                          <p:attrName>ppt_x</p:attrName>
                                        </p:attrNameLst>
                                      </p:cBhvr>
                                      <p:tavLst>
                                        <p:tav tm="0">
                                          <p:val>
                                            <p:strVal val="#ppt_x"/>
                                          </p:val>
                                        </p:tav>
                                        <p:tav tm="100000">
                                          <p:val>
                                            <p:strVal val="#ppt_x"/>
                                          </p:val>
                                        </p:tav>
                                      </p:tavLst>
                                    </p:anim>
                                    <p:anim calcmode="lin" valueType="num">
                                      <p:cBhvr additive="base">
                                        <p:cTn id="8" dur="500" fill="hold"/>
                                        <p:tgtEl>
                                          <p:spTgt spid="37478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4787">
                                            <p:txEl>
                                              <p:pRg st="0" end="0"/>
                                            </p:txEl>
                                          </p:spTgt>
                                        </p:tgtEl>
                                        <p:attrNameLst>
                                          <p:attrName>style.visibility</p:attrName>
                                        </p:attrNameLst>
                                      </p:cBhvr>
                                      <p:to>
                                        <p:strVal val="visible"/>
                                      </p:to>
                                    </p:set>
                                    <p:anim calcmode="lin" valueType="num">
                                      <p:cBhvr additive="base">
                                        <p:cTn id="11" dur="500" fill="hold"/>
                                        <p:tgtEl>
                                          <p:spTgt spid="37478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478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4787">
                                            <p:txEl>
                                              <p:pRg st="1" end="1"/>
                                            </p:txEl>
                                          </p:spTgt>
                                        </p:tgtEl>
                                        <p:attrNameLst>
                                          <p:attrName>style.visibility</p:attrName>
                                        </p:attrNameLst>
                                      </p:cBhvr>
                                      <p:to>
                                        <p:strVal val="visible"/>
                                      </p:to>
                                    </p:set>
                                    <p:anim calcmode="lin" valueType="num">
                                      <p:cBhvr additive="base">
                                        <p:cTn id="15" dur="500" fill="hold"/>
                                        <p:tgtEl>
                                          <p:spTgt spid="37478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478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4787">
                                            <p:txEl>
                                              <p:pRg st="2" end="2"/>
                                            </p:txEl>
                                          </p:spTgt>
                                        </p:tgtEl>
                                        <p:attrNameLst>
                                          <p:attrName>style.visibility</p:attrName>
                                        </p:attrNameLst>
                                      </p:cBhvr>
                                      <p:to>
                                        <p:strVal val="visible"/>
                                      </p:to>
                                    </p:set>
                                    <p:anim calcmode="lin" valueType="num">
                                      <p:cBhvr additive="base">
                                        <p:cTn id="19" dur="500" fill="hold"/>
                                        <p:tgtEl>
                                          <p:spTgt spid="374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478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4787">
                                            <p:txEl>
                                              <p:pRg st="3" end="3"/>
                                            </p:txEl>
                                          </p:spTgt>
                                        </p:tgtEl>
                                        <p:attrNameLst>
                                          <p:attrName>style.visibility</p:attrName>
                                        </p:attrNameLst>
                                      </p:cBhvr>
                                      <p:to>
                                        <p:strVal val="visible"/>
                                      </p:to>
                                    </p:set>
                                    <p:anim calcmode="lin" valueType="num">
                                      <p:cBhvr additive="base">
                                        <p:cTn id="23" dur="500" fill="hold"/>
                                        <p:tgtEl>
                                          <p:spTgt spid="37478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74787">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74800"/>
                                        </p:tgtEl>
                                        <p:attrNameLst>
                                          <p:attrName>style.visibility</p:attrName>
                                        </p:attrNameLst>
                                      </p:cBhvr>
                                      <p:to>
                                        <p:strVal val="visible"/>
                                      </p:to>
                                    </p:set>
                                    <p:animEffect transition="in" filter="fade">
                                      <p:cBhvr>
                                        <p:cTn id="44" dur="2000"/>
                                        <p:tgtEl>
                                          <p:spTgt spid="374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6" grpId="0"/>
      <p:bldP spid="374787" grpId="0" build="p"/>
      <p:bldP spid="37480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p:txBody>
          <a:bodyPr/>
          <a:lstStyle/>
          <a:p>
            <a:pPr eaLnBrk="1" hangingPunct="1"/>
            <a:r>
              <a:rPr lang="en-US" smtClean="0">
                <a:solidFill>
                  <a:schemeClr val="bg1"/>
                </a:solidFill>
                <a:latin typeface="Times New Roman" pitchFamily="18" charset="0"/>
                <a:cs typeface="Times New Roman" pitchFamily="18" charset="0"/>
              </a:rPr>
              <a:t>How to see our </a:t>
            </a:r>
            <a:r>
              <a:rPr lang="en-US" smtClean="0">
                <a:solidFill>
                  <a:srgbClr val="FFFF00"/>
                </a:solidFill>
                <a:latin typeface="Times New Roman" pitchFamily="18" charset="0"/>
                <a:cs typeface="Times New Roman" pitchFamily="18" charset="0"/>
              </a:rPr>
              <a:t>condition:</a:t>
            </a:r>
            <a:endParaRPr lang="en-US"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1954"/>
                                        </p:tgtEl>
                                        <p:attrNameLst>
                                          <p:attrName>style.visibility</p:attrName>
                                        </p:attrNameLst>
                                      </p:cBhvr>
                                      <p:to>
                                        <p:strVal val="visible"/>
                                      </p:to>
                                    </p:set>
                                    <p:animEffect transition="in" filter="fade">
                                      <p:cBhvr>
                                        <p:cTn id="7" dur="2000"/>
                                        <p:tgtEl>
                                          <p:spTgt spid="381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0932" name="Picture 4" descr="internal_organs"/>
          <p:cNvPicPr>
            <a:picLocks noGrp="1" noChangeAspect="1" noChangeArrowheads="1"/>
          </p:cNvPicPr>
          <p:nvPr>
            <p:ph idx="1"/>
          </p:nvPr>
        </p:nvPicPr>
        <p:blipFill>
          <a:blip r:embed="rId3" cstate="print"/>
          <a:srcRect/>
          <a:stretch>
            <a:fillRect/>
          </a:stretch>
        </p:blipFill>
        <p:spPr>
          <a:xfrm>
            <a:off x="2286000" y="914400"/>
            <a:ext cx="4259263" cy="5486400"/>
          </a:xfrm>
          <a:noFill/>
        </p:spPr>
      </p:pic>
      <p:sp>
        <p:nvSpPr>
          <p:cNvPr id="380930" name="Rectangle 2"/>
          <p:cNvSpPr>
            <a:spLocks noGrp="1" noChangeArrowheads="1"/>
          </p:cNvSpPr>
          <p:nvPr>
            <p:ph type="title"/>
          </p:nvPr>
        </p:nvSpPr>
        <p:spPr>
          <a:xfrm>
            <a:off x="457200" y="0"/>
            <a:ext cx="8229600" cy="1143000"/>
          </a:xfrm>
        </p:spPr>
        <p:txBody>
          <a:bodyPr/>
          <a:lstStyle/>
          <a:p>
            <a:pPr eaLnBrk="1" hangingPunct="1"/>
            <a:r>
              <a:rPr lang="en-US" smtClean="0">
                <a:latin typeface="Times New Roman" pitchFamily="18" charset="0"/>
                <a:cs typeface="Times New Roman" pitchFamily="18" charset="0"/>
              </a:rPr>
              <a:t>First, a lesson in biology:</a:t>
            </a:r>
          </a:p>
        </p:txBody>
      </p:sp>
      <p:grpSp>
        <p:nvGrpSpPr>
          <p:cNvPr id="2" name="Group 10"/>
          <p:cNvGrpSpPr>
            <a:grpSpLocks/>
          </p:cNvGrpSpPr>
          <p:nvPr/>
        </p:nvGrpSpPr>
        <p:grpSpPr bwMode="auto">
          <a:xfrm>
            <a:off x="1371600" y="1828800"/>
            <a:ext cx="6280150" cy="762000"/>
            <a:chOff x="864" y="1152"/>
            <a:chExt cx="3956" cy="480"/>
          </a:xfrm>
        </p:grpSpPr>
        <p:sp>
          <p:nvSpPr>
            <p:cNvPr id="120857" name="Line 6"/>
            <p:cNvSpPr>
              <a:spLocks noChangeShapeType="1"/>
            </p:cNvSpPr>
            <p:nvPr/>
          </p:nvSpPr>
          <p:spPr bwMode="auto">
            <a:xfrm flipH="1">
              <a:off x="3216" y="1344"/>
              <a:ext cx="1104" cy="240"/>
            </a:xfrm>
            <a:prstGeom prst="line">
              <a:avLst/>
            </a:prstGeom>
            <a:noFill/>
            <a:ln w="9525">
              <a:solidFill>
                <a:schemeClr val="tx1"/>
              </a:solidFill>
              <a:round/>
              <a:headEnd/>
              <a:tailEnd type="triangle" w="med" len="med"/>
            </a:ln>
          </p:spPr>
          <p:txBody>
            <a:bodyPr/>
            <a:lstStyle/>
            <a:p>
              <a:endParaRPr lang="en-US"/>
            </a:p>
          </p:txBody>
        </p:sp>
        <p:sp>
          <p:nvSpPr>
            <p:cNvPr id="120858" name="Line 7"/>
            <p:cNvSpPr>
              <a:spLocks noChangeShapeType="1"/>
            </p:cNvSpPr>
            <p:nvPr/>
          </p:nvSpPr>
          <p:spPr bwMode="auto">
            <a:xfrm>
              <a:off x="1392" y="1392"/>
              <a:ext cx="1056" cy="240"/>
            </a:xfrm>
            <a:prstGeom prst="line">
              <a:avLst/>
            </a:prstGeom>
            <a:noFill/>
            <a:ln w="9525">
              <a:solidFill>
                <a:schemeClr val="tx1"/>
              </a:solidFill>
              <a:round/>
              <a:headEnd/>
              <a:tailEnd type="triangle" w="med" len="med"/>
            </a:ln>
          </p:spPr>
          <p:txBody>
            <a:bodyPr/>
            <a:lstStyle/>
            <a:p>
              <a:endParaRPr lang="en-US"/>
            </a:p>
          </p:txBody>
        </p:sp>
        <p:sp>
          <p:nvSpPr>
            <p:cNvPr id="120859" name="Text Box 8"/>
            <p:cNvSpPr txBox="1">
              <a:spLocks noChangeArrowheads="1"/>
            </p:cNvSpPr>
            <p:nvPr/>
          </p:nvSpPr>
          <p:spPr bwMode="auto">
            <a:xfrm>
              <a:off x="4358" y="1161"/>
              <a:ext cx="462" cy="250"/>
            </a:xfrm>
            <a:prstGeom prst="rect">
              <a:avLst/>
            </a:prstGeom>
            <a:noFill/>
            <a:ln w="9525">
              <a:noFill/>
              <a:miter lim="800000"/>
              <a:headEnd/>
              <a:tailEnd/>
            </a:ln>
          </p:spPr>
          <p:txBody>
            <a:bodyPr wrap="none">
              <a:spAutoFit/>
            </a:bodyPr>
            <a:lstStyle/>
            <a:p>
              <a:pPr algn="l"/>
              <a:r>
                <a:rPr lang="en-US">
                  <a:solidFill>
                    <a:schemeClr val="tx1"/>
                  </a:solidFill>
                </a:rPr>
                <a:t>lungs</a:t>
              </a:r>
            </a:p>
          </p:txBody>
        </p:sp>
        <p:sp>
          <p:nvSpPr>
            <p:cNvPr id="120860" name="Text Box 9"/>
            <p:cNvSpPr txBox="1">
              <a:spLocks noChangeArrowheads="1"/>
            </p:cNvSpPr>
            <p:nvPr/>
          </p:nvSpPr>
          <p:spPr bwMode="auto">
            <a:xfrm>
              <a:off x="864" y="1152"/>
              <a:ext cx="462" cy="250"/>
            </a:xfrm>
            <a:prstGeom prst="rect">
              <a:avLst/>
            </a:prstGeom>
            <a:noFill/>
            <a:ln w="9525">
              <a:noFill/>
              <a:miter lim="800000"/>
              <a:headEnd/>
              <a:tailEnd/>
            </a:ln>
          </p:spPr>
          <p:txBody>
            <a:bodyPr wrap="none">
              <a:spAutoFit/>
            </a:bodyPr>
            <a:lstStyle/>
            <a:p>
              <a:pPr algn="l"/>
              <a:r>
                <a:rPr lang="en-US">
                  <a:solidFill>
                    <a:schemeClr val="tx1"/>
                  </a:solidFill>
                </a:rPr>
                <a:t>lungs</a:t>
              </a:r>
            </a:p>
          </p:txBody>
        </p:sp>
      </p:grpSp>
      <p:grpSp>
        <p:nvGrpSpPr>
          <p:cNvPr id="3" name="Group 28"/>
          <p:cNvGrpSpPr>
            <a:grpSpLocks/>
          </p:cNvGrpSpPr>
          <p:nvPr/>
        </p:nvGrpSpPr>
        <p:grpSpPr bwMode="auto">
          <a:xfrm>
            <a:off x="4572000" y="2590800"/>
            <a:ext cx="3052763" cy="396875"/>
            <a:chOff x="2880" y="1632"/>
            <a:chExt cx="1923" cy="250"/>
          </a:xfrm>
        </p:grpSpPr>
        <p:sp>
          <p:nvSpPr>
            <p:cNvPr id="120855" name="Line 12"/>
            <p:cNvSpPr>
              <a:spLocks noChangeShapeType="1"/>
            </p:cNvSpPr>
            <p:nvPr/>
          </p:nvSpPr>
          <p:spPr bwMode="auto">
            <a:xfrm flipH="1">
              <a:off x="2880" y="1776"/>
              <a:ext cx="1488" cy="48"/>
            </a:xfrm>
            <a:prstGeom prst="line">
              <a:avLst/>
            </a:prstGeom>
            <a:noFill/>
            <a:ln w="9525">
              <a:solidFill>
                <a:schemeClr val="tx1"/>
              </a:solidFill>
              <a:round/>
              <a:headEnd/>
              <a:tailEnd type="triangle" w="med" len="med"/>
            </a:ln>
          </p:spPr>
          <p:txBody>
            <a:bodyPr/>
            <a:lstStyle/>
            <a:p>
              <a:endParaRPr lang="en-US"/>
            </a:p>
          </p:txBody>
        </p:sp>
        <p:sp>
          <p:nvSpPr>
            <p:cNvPr id="120856" name="Text Box 13"/>
            <p:cNvSpPr txBox="1">
              <a:spLocks noChangeArrowheads="1"/>
            </p:cNvSpPr>
            <p:nvPr/>
          </p:nvSpPr>
          <p:spPr bwMode="auto">
            <a:xfrm>
              <a:off x="4368" y="1632"/>
              <a:ext cx="435" cy="250"/>
            </a:xfrm>
            <a:prstGeom prst="rect">
              <a:avLst/>
            </a:prstGeom>
            <a:noFill/>
            <a:ln w="9525">
              <a:noFill/>
              <a:miter lim="800000"/>
              <a:headEnd/>
              <a:tailEnd/>
            </a:ln>
          </p:spPr>
          <p:txBody>
            <a:bodyPr wrap="none">
              <a:spAutoFit/>
            </a:bodyPr>
            <a:lstStyle/>
            <a:p>
              <a:r>
                <a:rPr lang="en-US">
                  <a:solidFill>
                    <a:schemeClr val="tx1"/>
                  </a:solidFill>
                </a:rPr>
                <a:t>heart</a:t>
              </a:r>
            </a:p>
          </p:txBody>
        </p:sp>
      </p:grpSp>
      <p:grpSp>
        <p:nvGrpSpPr>
          <p:cNvPr id="4" name="Group 29"/>
          <p:cNvGrpSpPr>
            <a:grpSpLocks/>
          </p:cNvGrpSpPr>
          <p:nvPr/>
        </p:nvGrpSpPr>
        <p:grpSpPr bwMode="auto">
          <a:xfrm>
            <a:off x="5105400" y="3657600"/>
            <a:ext cx="2400300" cy="549275"/>
            <a:chOff x="3216" y="2304"/>
            <a:chExt cx="1512" cy="346"/>
          </a:xfrm>
        </p:grpSpPr>
        <p:sp>
          <p:nvSpPr>
            <p:cNvPr id="120853" name="Line 14"/>
            <p:cNvSpPr>
              <a:spLocks noChangeShapeType="1"/>
            </p:cNvSpPr>
            <p:nvPr/>
          </p:nvSpPr>
          <p:spPr bwMode="auto">
            <a:xfrm flipH="1" flipV="1">
              <a:off x="3216" y="2304"/>
              <a:ext cx="912" cy="192"/>
            </a:xfrm>
            <a:prstGeom prst="line">
              <a:avLst/>
            </a:prstGeom>
            <a:noFill/>
            <a:ln w="9525">
              <a:solidFill>
                <a:schemeClr val="tx1"/>
              </a:solidFill>
              <a:round/>
              <a:headEnd/>
              <a:tailEnd type="triangle" w="med" len="med"/>
            </a:ln>
          </p:spPr>
          <p:txBody>
            <a:bodyPr/>
            <a:lstStyle/>
            <a:p>
              <a:endParaRPr lang="en-US"/>
            </a:p>
          </p:txBody>
        </p:sp>
        <p:sp>
          <p:nvSpPr>
            <p:cNvPr id="120854" name="Text Box 15"/>
            <p:cNvSpPr txBox="1">
              <a:spLocks noChangeArrowheads="1"/>
            </p:cNvSpPr>
            <p:nvPr/>
          </p:nvSpPr>
          <p:spPr bwMode="auto">
            <a:xfrm>
              <a:off x="4080" y="2400"/>
              <a:ext cx="648" cy="250"/>
            </a:xfrm>
            <a:prstGeom prst="rect">
              <a:avLst/>
            </a:prstGeom>
            <a:noFill/>
            <a:ln w="9525">
              <a:noFill/>
              <a:miter lim="800000"/>
              <a:headEnd/>
              <a:tailEnd/>
            </a:ln>
          </p:spPr>
          <p:txBody>
            <a:bodyPr wrap="none">
              <a:spAutoFit/>
            </a:bodyPr>
            <a:lstStyle/>
            <a:p>
              <a:r>
                <a:rPr lang="en-US">
                  <a:solidFill>
                    <a:schemeClr val="tx1"/>
                  </a:solidFill>
                </a:rPr>
                <a:t>stomach</a:t>
              </a:r>
            </a:p>
          </p:txBody>
        </p:sp>
      </p:grpSp>
      <p:grpSp>
        <p:nvGrpSpPr>
          <p:cNvPr id="5" name="Group 30"/>
          <p:cNvGrpSpPr>
            <a:grpSpLocks/>
          </p:cNvGrpSpPr>
          <p:nvPr/>
        </p:nvGrpSpPr>
        <p:grpSpPr bwMode="auto">
          <a:xfrm>
            <a:off x="1981200" y="3657600"/>
            <a:ext cx="1752600" cy="473075"/>
            <a:chOff x="1248" y="2304"/>
            <a:chExt cx="1104" cy="298"/>
          </a:xfrm>
        </p:grpSpPr>
        <p:sp>
          <p:nvSpPr>
            <p:cNvPr id="120851" name="Line 16"/>
            <p:cNvSpPr>
              <a:spLocks noChangeShapeType="1"/>
            </p:cNvSpPr>
            <p:nvPr/>
          </p:nvSpPr>
          <p:spPr bwMode="auto">
            <a:xfrm flipV="1">
              <a:off x="1680" y="2304"/>
              <a:ext cx="672" cy="144"/>
            </a:xfrm>
            <a:prstGeom prst="line">
              <a:avLst/>
            </a:prstGeom>
            <a:noFill/>
            <a:ln w="9525">
              <a:solidFill>
                <a:schemeClr val="tx1"/>
              </a:solidFill>
              <a:round/>
              <a:headEnd/>
              <a:tailEnd type="triangle" w="med" len="med"/>
            </a:ln>
          </p:spPr>
          <p:txBody>
            <a:bodyPr/>
            <a:lstStyle/>
            <a:p>
              <a:endParaRPr lang="en-US"/>
            </a:p>
          </p:txBody>
        </p:sp>
        <p:sp>
          <p:nvSpPr>
            <p:cNvPr id="120852" name="Text Box 17"/>
            <p:cNvSpPr txBox="1">
              <a:spLocks noChangeArrowheads="1"/>
            </p:cNvSpPr>
            <p:nvPr/>
          </p:nvSpPr>
          <p:spPr bwMode="auto">
            <a:xfrm>
              <a:off x="1248" y="2352"/>
              <a:ext cx="408" cy="250"/>
            </a:xfrm>
            <a:prstGeom prst="rect">
              <a:avLst/>
            </a:prstGeom>
            <a:noFill/>
            <a:ln w="9525">
              <a:noFill/>
              <a:miter lim="800000"/>
              <a:headEnd/>
              <a:tailEnd/>
            </a:ln>
          </p:spPr>
          <p:txBody>
            <a:bodyPr wrap="none">
              <a:spAutoFit/>
            </a:bodyPr>
            <a:lstStyle/>
            <a:p>
              <a:r>
                <a:rPr lang="en-US">
                  <a:solidFill>
                    <a:schemeClr val="tx1"/>
                  </a:solidFill>
                </a:rPr>
                <a:t>liver</a:t>
              </a:r>
            </a:p>
          </p:txBody>
        </p:sp>
      </p:grpSp>
      <p:grpSp>
        <p:nvGrpSpPr>
          <p:cNvPr id="6" name="Group 32"/>
          <p:cNvGrpSpPr>
            <a:grpSpLocks/>
          </p:cNvGrpSpPr>
          <p:nvPr/>
        </p:nvGrpSpPr>
        <p:grpSpPr bwMode="auto">
          <a:xfrm>
            <a:off x="935038" y="4724400"/>
            <a:ext cx="3484562" cy="473075"/>
            <a:chOff x="589" y="2976"/>
            <a:chExt cx="2195" cy="298"/>
          </a:xfrm>
        </p:grpSpPr>
        <p:sp>
          <p:nvSpPr>
            <p:cNvPr id="120849" name="Line 18"/>
            <p:cNvSpPr>
              <a:spLocks noChangeShapeType="1"/>
            </p:cNvSpPr>
            <p:nvPr/>
          </p:nvSpPr>
          <p:spPr bwMode="auto">
            <a:xfrm flipV="1">
              <a:off x="1680" y="2976"/>
              <a:ext cx="1104" cy="144"/>
            </a:xfrm>
            <a:prstGeom prst="line">
              <a:avLst/>
            </a:prstGeom>
            <a:noFill/>
            <a:ln w="9525">
              <a:solidFill>
                <a:schemeClr val="tx1"/>
              </a:solidFill>
              <a:round/>
              <a:headEnd/>
              <a:tailEnd type="triangle" w="med" len="med"/>
            </a:ln>
          </p:spPr>
          <p:txBody>
            <a:bodyPr/>
            <a:lstStyle/>
            <a:p>
              <a:endParaRPr lang="en-US"/>
            </a:p>
          </p:txBody>
        </p:sp>
        <p:sp>
          <p:nvSpPr>
            <p:cNvPr id="120850" name="Text Box 19"/>
            <p:cNvSpPr txBox="1">
              <a:spLocks noChangeArrowheads="1"/>
            </p:cNvSpPr>
            <p:nvPr/>
          </p:nvSpPr>
          <p:spPr bwMode="auto">
            <a:xfrm>
              <a:off x="589" y="3024"/>
              <a:ext cx="1103" cy="250"/>
            </a:xfrm>
            <a:prstGeom prst="rect">
              <a:avLst/>
            </a:prstGeom>
            <a:noFill/>
            <a:ln w="9525">
              <a:noFill/>
              <a:miter lim="800000"/>
              <a:headEnd/>
              <a:tailEnd/>
            </a:ln>
          </p:spPr>
          <p:txBody>
            <a:bodyPr wrap="none">
              <a:spAutoFit/>
            </a:bodyPr>
            <a:lstStyle/>
            <a:p>
              <a:r>
                <a:rPr lang="en-US">
                  <a:solidFill>
                    <a:schemeClr val="tx1"/>
                  </a:solidFill>
                </a:rPr>
                <a:t>small intestines</a:t>
              </a:r>
            </a:p>
          </p:txBody>
        </p:sp>
      </p:grpSp>
      <p:grpSp>
        <p:nvGrpSpPr>
          <p:cNvPr id="7" name="Group 31"/>
          <p:cNvGrpSpPr>
            <a:grpSpLocks/>
          </p:cNvGrpSpPr>
          <p:nvPr/>
        </p:nvGrpSpPr>
        <p:grpSpPr bwMode="auto">
          <a:xfrm>
            <a:off x="5334000" y="4724400"/>
            <a:ext cx="2776538" cy="396875"/>
            <a:chOff x="3360" y="2976"/>
            <a:chExt cx="1749" cy="250"/>
          </a:xfrm>
        </p:grpSpPr>
        <p:sp>
          <p:nvSpPr>
            <p:cNvPr id="120847" name="Line 20"/>
            <p:cNvSpPr>
              <a:spLocks noChangeShapeType="1"/>
            </p:cNvSpPr>
            <p:nvPr/>
          </p:nvSpPr>
          <p:spPr bwMode="auto">
            <a:xfrm flipH="1" flipV="1">
              <a:off x="3360" y="2976"/>
              <a:ext cx="672" cy="96"/>
            </a:xfrm>
            <a:prstGeom prst="line">
              <a:avLst/>
            </a:prstGeom>
            <a:noFill/>
            <a:ln w="9525">
              <a:solidFill>
                <a:schemeClr val="tx1"/>
              </a:solidFill>
              <a:round/>
              <a:headEnd/>
              <a:tailEnd type="triangle" w="med" len="med"/>
            </a:ln>
          </p:spPr>
          <p:txBody>
            <a:bodyPr/>
            <a:lstStyle/>
            <a:p>
              <a:endParaRPr lang="en-US"/>
            </a:p>
          </p:txBody>
        </p:sp>
        <p:sp>
          <p:nvSpPr>
            <p:cNvPr id="120848" name="Text Box 21"/>
            <p:cNvSpPr txBox="1">
              <a:spLocks noChangeArrowheads="1"/>
            </p:cNvSpPr>
            <p:nvPr/>
          </p:nvSpPr>
          <p:spPr bwMode="auto">
            <a:xfrm>
              <a:off x="4032" y="2976"/>
              <a:ext cx="1077" cy="250"/>
            </a:xfrm>
            <a:prstGeom prst="rect">
              <a:avLst/>
            </a:prstGeom>
            <a:noFill/>
            <a:ln w="9525">
              <a:noFill/>
              <a:miter lim="800000"/>
              <a:headEnd/>
              <a:tailEnd/>
            </a:ln>
          </p:spPr>
          <p:txBody>
            <a:bodyPr wrap="none">
              <a:spAutoFit/>
            </a:bodyPr>
            <a:lstStyle/>
            <a:p>
              <a:r>
                <a:rPr lang="en-US">
                  <a:solidFill>
                    <a:schemeClr val="tx1"/>
                  </a:solidFill>
                </a:rPr>
                <a:t>large intestines</a:t>
              </a:r>
            </a:p>
          </p:txBody>
        </p:sp>
      </p:grpSp>
      <p:grpSp>
        <p:nvGrpSpPr>
          <p:cNvPr id="8" name="Group 27"/>
          <p:cNvGrpSpPr>
            <a:grpSpLocks/>
          </p:cNvGrpSpPr>
          <p:nvPr/>
        </p:nvGrpSpPr>
        <p:grpSpPr bwMode="auto">
          <a:xfrm>
            <a:off x="1295400" y="3124200"/>
            <a:ext cx="6611938" cy="457200"/>
            <a:chOff x="816" y="1968"/>
            <a:chExt cx="4165" cy="288"/>
          </a:xfrm>
        </p:grpSpPr>
        <p:sp>
          <p:nvSpPr>
            <p:cNvPr id="120843" name="Line 23"/>
            <p:cNvSpPr>
              <a:spLocks noChangeShapeType="1"/>
            </p:cNvSpPr>
            <p:nvPr/>
          </p:nvSpPr>
          <p:spPr bwMode="auto">
            <a:xfrm flipH="1">
              <a:off x="2928" y="2112"/>
              <a:ext cx="1392" cy="144"/>
            </a:xfrm>
            <a:prstGeom prst="line">
              <a:avLst/>
            </a:prstGeom>
            <a:noFill/>
            <a:ln w="9525">
              <a:solidFill>
                <a:schemeClr val="tx1"/>
              </a:solidFill>
              <a:round/>
              <a:headEnd/>
              <a:tailEnd type="triangle" w="med" len="med"/>
            </a:ln>
          </p:spPr>
          <p:txBody>
            <a:bodyPr/>
            <a:lstStyle/>
            <a:p>
              <a:endParaRPr lang="en-US"/>
            </a:p>
          </p:txBody>
        </p:sp>
        <p:sp>
          <p:nvSpPr>
            <p:cNvPr id="120844" name="Line 24"/>
            <p:cNvSpPr>
              <a:spLocks noChangeShapeType="1"/>
            </p:cNvSpPr>
            <p:nvPr/>
          </p:nvSpPr>
          <p:spPr bwMode="auto">
            <a:xfrm>
              <a:off x="1440" y="2064"/>
              <a:ext cx="1248" cy="144"/>
            </a:xfrm>
            <a:prstGeom prst="line">
              <a:avLst/>
            </a:prstGeom>
            <a:noFill/>
            <a:ln w="9525">
              <a:solidFill>
                <a:schemeClr val="tx1"/>
              </a:solidFill>
              <a:round/>
              <a:headEnd/>
              <a:tailEnd type="triangle" w="med" len="med"/>
            </a:ln>
          </p:spPr>
          <p:txBody>
            <a:bodyPr/>
            <a:lstStyle/>
            <a:p>
              <a:endParaRPr lang="en-US"/>
            </a:p>
          </p:txBody>
        </p:sp>
        <p:sp>
          <p:nvSpPr>
            <p:cNvPr id="120845" name="Text Box 25"/>
            <p:cNvSpPr txBox="1">
              <a:spLocks noChangeArrowheads="1"/>
            </p:cNvSpPr>
            <p:nvPr/>
          </p:nvSpPr>
          <p:spPr bwMode="auto">
            <a:xfrm>
              <a:off x="4368" y="1968"/>
              <a:ext cx="613" cy="250"/>
            </a:xfrm>
            <a:prstGeom prst="rect">
              <a:avLst/>
            </a:prstGeom>
            <a:noFill/>
            <a:ln w="9525">
              <a:noFill/>
              <a:miter lim="800000"/>
              <a:headEnd/>
              <a:tailEnd/>
            </a:ln>
          </p:spPr>
          <p:txBody>
            <a:bodyPr wrap="none">
              <a:spAutoFit/>
            </a:bodyPr>
            <a:lstStyle/>
            <a:p>
              <a:r>
                <a:rPr lang="en-US">
                  <a:solidFill>
                    <a:schemeClr val="tx1"/>
                  </a:solidFill>
                </a:rPr>
                <a:t>kidneys</a:t>
              </a:r>
            </a:p>
          </p:txBody>
        </p:sp>
        <p:sp>
          <p:nvSpPr>
            <p:cNvPr id="120846" name="Text Box 26"/>
            <p:cNvSpPr txBox="1">
              <a:spLocks noChangeArrowheads="1"/>
            </p:cNvSpPr>
            <p:nvPr/>
          </p:nvSpPr>
          <p:spPr bwMode="auto">
            <a:xfrm>
              <a:off x="816" y="1968"/>
              <a:ext cx="613" cy="250"/>
            </a:xfrm>
            <a:prstGeom prst="rect">
              <a:avLst/>
            </a:prstGeom>
            <a:noFill/>
            <a:ln w="9525">
              <a:noFill/>
              <a:miter lim="800000"/>
              <a:headEnd/>
              <a:tailEnd/>
            </a:ln>
          </p:spPr>
          <p:txBody>
            <a:bodyPr wrap="none">
              <a:spAutoFit/>
            </a:bodyPr>
            <a:lstStyle/>
            <a:p>
              <a:r>
                <a:rPr lang="en-US">
                  <a:solidFill>
                    <a:schemeClr val="tx1"/>
                  </a:solidFill>
                </a:rPr>
                <a:t>kidneys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80930"/>
                                        </p:tgtEl>
                                        <p:attrNameLst>
                                          <p:attrName>style.visibility</p:attrName>
                                        </p:attrNameLst>
                                      </p:cBhvr>
                                      <p:to>
                                        <p:strVal val="visible"/>
                                      </p:to>
                                    </p:set>
                                    <p:anim calcmode="lin" valueType="num">
                                      <p:cBhvr additive="base">
                                        <p:cTn id="7" dur="500" fill="hold"/>
                                        <p:tgtEl>
                                          <p:spTgt spid="380930"/>
                                        </p:tgtEl>
                                        <p:attrNameLst>
                                          <p:attrName>ppt_x</p:attrName>
                                        </p:attrNameLst>
                                      </p:cBhvr>
                                      <p:tavLst>
                                        <p:tav tm="0">
                                          <p:val>
                                            <p:strVal val="#ppt_x"/>
                                          </p:val>
                                        </p:tav>
                                        <p:tav tm="100000">
                                          <p:val>
                                            <p:strVal val="#ppt_x"/>
                                          </p:val>
                                        </p:tav>
                                      </p:tavLst>
                                    </p:anim>
                                    <p:anim calcmode="lin" valueType="num">
                                      <p:cBhvr additive="base">
                                        <p:cTn id="8" dur="500" fill="hold"/>
                                        <p:tgtEl>
                                          <p:spTgt spid="38093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80932"/>
                                        </p:tgtEl>
                                        <p:attrNameLst>
                                          <p:attrName>style.visibility</p:attrName>
                                        </p:attrNameLst>
                                      </p:cBhvr>
                                      <p:to>
                                        <p:strVal val="visible"/>
                                      </p:to>
                                    </p:set>
                                    <p:animEffect transition="in" filter="fade">
                                      <p:cBhvr>
                                        <p:cTn id="11" dur="1000"/>
                                        <p:tgtEl>
                                          <p:spTgt spid="3809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0"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5" name="Rectangle 5"/>
          <p:cNvSpPr>
            <a:spLocks noGrp="1" noChangeArrowheads="1"/>
          </p:cNvSpPr>
          <p:nvPr>
            <p:ph type="title"/>
          </p:nvPr>
        </p:nvSpPr>
        <p:spPr/>
        <p:txBody>
          <a:bodyPr/>
          <a:lstStyle/>
          <a:p>
            <a:pPr eaLnBrk="1" hangingPunct="1"/>
            <a:r>
              <a:rPr lang="en-US" sz="4000" smtClean="0">
                <a:latin typeface="Times New Roman" pitchFamily="18" charset="0"/>
                <a:cs typeface="Times New Roman" pitchFamily="18" charset="0"/>
              </a:rPr>
              <a:t>Internal organs and face correlations</a:t>
            </a:r>
          </a:p>
        </p:txBody>
      </p:sp>
      <p:pic>
        <p:nvPicPr>
          <p:cNvPr id="404484" name="Picture 4" descr="internal_organs"/>
          <p:cNvPicPr>
            <a:picLocks noGrp="1" noChangeAspect="1" noChangeArrowheads="1"/>
          </p:cNvPicPr>
          <p:nvPr>
            <p:ph sz="half" idx="1"/>
          </p:nvPr>
        </p:nvPicPr>
        <p:blipFill>
          <a:blip r:embed="rId3" cstate="print"/>
          <a:srcRect/>
          <a:stretch>
            <a:fillRect/>
          </a:stretch>
        </p:blipFill>
        <p:spPr>
          <a:xfrm>
            <a:off x="990600" y="1981200"/>
            <a:ext cx="2838450" cy="3657600"/>
          </a:xfrm>
          <a:noFill/>
        </p:spPr>
      </p:pic>
      <p:pic>
        <p:nvPicPr>
          <p:cNvPr id="404487" name="Picture 7" descr="average_of_14_faces"/>
          <p:cNvPicPr>
            <a:picLocks noGrp="1" noChangeAspect="1" noChangeArrowheads="1"/>
          </p:cNvPicPr>
          <p:nvPr>
            <p:ph sz="half" idx="2"/>
          </p:nvPr>
        </p:nvPicPr>
        <p:blipFill>
          <a:blip r:embed="rId4" cstate="print"/>
          <a:srcRect/>
          <a:stretch>
            <a:fillRect/>
          </a:stretch>
        </p:blipFill>
        <p:spPr>
          <a:xfrm>
            <a:off x="5410200" y="2133600"/>
            <a:ext cx="2112963" cy="2819400"/>
          </a:xfrm>
          <a:noFill/>
        </p:spPr>
      </p:pic>
      <p:grpSp>
        <p:nvGrpSpPr>
          <p:cNvPr id="2" name="Group 14"/>
          <p:cNvGrpSpPr>
            <a:grpSpLocks/>
          </p:cNvGrpSpPr>
          <p:nvPr/>
        </p:nvGrpSpPr>
        <p:grpSpPr bwMode="auto">
          <a:xfrm>
            <a:off x="4495800" y="3581400"/>
            <a:ext cx="4010025" cy="396875"/>
            <a:chOff x="2832" y="2256"/>
            <a:chExt cx="2526" cy="250"/>
          </a:xfrm>
        </p:grpSpPr>
        <p:sp>
          <p:nvSpPr>
            <p:cNvPr id="121881" name="Line 10"/>
            <p:cNvSpPr>
              <a:spLocks noChangeShapeType="1"/>
            </p:cNvSpPr>
            <p:nvPr/>
          </p:nvSpPr>
          <p:spPr bwMode="auto">
            <a:xfrm flipH="1">
              <a:off x="4320" y="2400"/>
              <a:ext cx="576" cy="48"/>
            </a:xfrm>
            <a:prstGeom prst="line">
              <a:avLst/>
            </a:prstGeom>
            <a:noFill/>
            <a:ln w="9525">
              <a:solidFill>
                <a:schemeClr val="tx1"/>
              </a:solidFill>
              <a:round/>
              <a:headEnd/>
              <a:tailEnd type="triangle" w="med" len="med"/>
            </a:ln>
          </p:spPr>
          <p:txBody>
            <a:bodyPr/>
            <a:lstStyle/>
            <a:p>
              <a:endParaRPr lang="en-US"/>
            </a:p>
          </p:txBody>
        </p:sp>
        <p:sp>
          <p:nvSpPr>
            <p:cNvPr id="121882" name="Line 11"/>
            <p:cNvSpPr>
              <a:spLocks noChangeShapeType="1"/>
            </p:cNvSpPr>
            <p:nvPr/>
          </p:nvSpPr>
          <p:spPr bwMode="auto">
            <a:xfrm>
              <a:off x="3264" y="2400"/>
              <a:ext cx="528" cy="48"/>
            </a:xfrm>
            <a:prstGeom prst="line">
              <a:avLst/>
            </a:prstGeom>
            <a:noFill/>
            <a:ln w="9525">
              <a:solidFill>
                <a:schemeClr val="tx1"/>
              </a:solidFill>
              <a:round/>
              <a:headEnd/>
              <a:tailEnd type="triangle" w="med" len="med"/>
            </a:ln>
          </p:spPr>
          <p:txBody>
            <a:bodyPr/>
            <a:lstStyle/>
            <a:p>
              <a:endParaRPr lang="en-US"/>
            </a:p>
          </p:txBody>
        </p:sp>
        <p:sp>
          <p:nvSpPr>
            <p:cNvPr id="121883" name="Text Box 12"/>
            <p:cNvSpPr txBox="1">
              <a:spLocks noChangeArrowheads="1"/>
            </p:cNvSpPr>
            <p:nvPr/>
          </p:nvSpPr>
          <p:spPr bwMode="auto">
            <a:xfrm>
              <a:off x="4896" y="2256"/>
              <a:ext cx="462" cy="250"/>
            </a:xfrm>
            <a:prstGeom prst="rect">
              <a:avLst/>
            </a:prstGeom>
            <a:noFill/>
            <a:ln w="9525">
              <a:noFill/>
              <a:miter lim="800000"/>
              <a:headEnd/>
              <a:tailEnd/>
            </a:ln>
          </p:spPr>
          <p:txBody>
            <a:bodyPr wrap="none">
              <a:spAutoFit/>
            </a:bodyPr>
            <a:lstStyle/>
            <a:p>
              <a:r>
                <a:rPr lang="en-US">
                  <a:solidFill>
                    <a:schemeClr val="tx1"/>
                  </a:solidFill>
                </a:rPr>
                <a:t>lungs</a:t>
              </a:r>
            </a:p>
          </p:txBody>
        </p:sp>
        <p:sp>
          <p:nvSpPr>
            <p:cNvPr id="121884" name="Text Box 13"/>
            <p:cNvSpPr txBox="1">
              <a:spLocks noChangeArrowheads="1"/>
            </p:cNvSpPr>
            <p:nvPr/>
          </p:nvSpPr>
          <p:spPr bwMode="auto">
            <a:xfrm>
              <a:off x="2832" y="2256"/>
              <a:ext cx="462" cy="250"/>
            </a:xfrm>
            <a:prstGeom prst="rect">
              <a:avLst/>
            </a:prstGeom>
            <a:noFill/>
            <a:ln w="9525">
              <a:noFill/>
              <a:miter lim="800000"/>
              <a:headEnd/>
              <a:tailEnd/>
            </a:ln>
          </p:spPr>
          <p:txBody>
            <a:bodyPr wrap="none">
              <a:spAutoFit/>
            </a:bodyPr>
            <a:lstStyle/>
            <a:p>
              <a:r>
                <a:rPr lang="en-US">
                  <a:solidFill>
                    <a:schemeClr val="tx1"/>
                  </a:solidFill>
                </a:rPr>
                <a:t>lungs</a:t>
              </a:r>
            </a:p>
          </p:txBody>
        </p:sp>
      </p:grpSp>
      <p:grpSp>
        <p:nvGrpSpPr>
          <p:cNvPr id="3" name="Group 17"/>
          <p:cNvGrpSpPr>
            <a:grpSpLocks/>
          </p:cNvGrpSpPr>
          <p:nvPr/>
        </p:nvGrpSpPr>
        <p:grpSpPr bwMode="auto">
          <a:xfrm>
            <a:off x="6477000" y="3214688"/>
            <a:ext cx="2100263" cy="519112"/>
            <a:chOff x="4080" y="2025"/>
            <a:chExt cx="1323" cy="327"/>
          </a:xfrm>
        </p:grpSpPr>
        <p:sp>
          <p:nvSpPr>
            <p:cNvPr id="121879" name="Line 15"/>
            <p:cNvSpPr>
              <a:spLocks noChangeShapeType="1"/>
            </p:cNvSpPr>
            <p:nvPr/>
          </p:nvSpPr>
          <p:spPr bwMode="auto">
            <a:xfrm flipH="1">
              <a:off x="4080" y="2160"/>
              <a:ext cx="864" cy="192"/>
            </a:xfrm>
            <a:prstGeom prst="line">
              <a:avLst/>
            </a:prstGeom>
            <a:noFill/>
            <a:ln w="9525">
              <a:solidFill>
                <a:schemeClr val="tx1"/>
              </a:solidFill>
              <a:round/>
              <a:headEnd/>
              <a:tailEnd type="triangle" w="med" len="med"/>
            </a:ln>
          </p:spPr>
          <p:txBody>
            <a:bodyPr/>
            <a:lstStyle/>
            <a:p>
              <a:endParaRPr lang="en-US"/>
            </a:p>
          </p:txBody>
        </p:sp>
        <p:sp>
          <p:nvSpPr>
            <p:cNvPr id="121880" name="Text Box 16"/>
            <p:cNvSpPr txBox="1">
              <a:spLocks noChangeArrowheads="1"/>
            </p:cNvSpPr>
            <p:nvPr/>
          </p:nvSpPr>
          <p:spPr bwMode="auto">
            <a:xfrm>
              <a:off x="4968" y="2025"/>
              <a:ext cx="435" cy="250"/>
            </a:xfrm>
            <a:prstGeom prst="rect">
              <a:avLst/>
            </a:prstGeom>
            <a:noFill/>
            <a:ln w="9525">
              <a:noFill/>
              <a:miter lim="800000"/>
              <a:headEnd/>
              <a:tailEnd/>
            </a:ln>
          </p:spPr>
          <p:txBody>
            <a:bodyPr wrap="none">
              <a:spAutoFit/>
            </a:bodyPr>
            <a:lstStyle/>
            <a:p>
              <a:r>
                <a:rPr lang="en-US">
                  <a:solidFill>
                    <a:schemeClr val="tx1"/>
                  </a:solidFill>
                </a:rPr>
                <a:t>heart</a:t>
              </a:r>
            </a:p>
          </p:txBody>
        </p:sp>
      </p:grpSp>
      <p:grpSp>
        <p:nvGrpSpPr>
          <p:cNvPr id="4" name="Group 25"/>
          <p:cNvGrpSpPr>
            <a:grpSpLocks/>
          </p:cNvGrpSpPr>
          <p:nvPr/>
        </p:nvGrpSpPr>
        <p:grpSpPr bwMode="auto">
          <a:xfrm>
            <a:off x="4114800" y="2819400"/>
            <a:ext cx="4630738" cy="685800"/>
            <a:chOff x="2592" y="1776"/>
            <a:chExt cx="2917" cy="432"/>
          </a:xfrm>
        </p:grpSpPr>
        <p:sp>
          <p:nvSpPr>
            <p:cNvPr id="121875" name="Line 19"/>
            <p:cNvSpPr>
              <a:spLocks noChangeShapeType="1"/>
            </p:cNvSpPr>
            <p:nvPr/>
          </p:nvSpPr>
          <p:spPr bwMode="auto">
            <a:xfrm flipH="1">
              <a:off x="4512" y="1968"/>
              <a:ext cx="432" cy="240"/>
            </a:xfrm>
            <a:prstGeom prst="line">
              <a:avLst/>
            </a:prstGeom>
            <a:noFill/>
            <a:ln w="9525">
              <a:solidFill>
                <a:schemeClr val="tx1"/>
              </a:solidFill>
              <a:round/>
              <a:headEnd/>
              <a:tailEnd type="triangle" w="med" len="med"/>
            </a:ln>
          </p:spPr>
          <p:txBody>
            <a:bodyPr/>
            <a:lstStyle/>
            <a:p>
              <a:endParaRPr lang="en-US"/>
            </a:p>
          </p:txBody>
        </p:sp>
        <p:sp>
          <p:nvSpPr>
            <p:cNvPr id="121876" name="Line 22"/>
            <p:cNvSpPr>
              <a:spLocks noChangeShapeType="1"/>
            </p:cNvSpPr>
            <p:nvPr/>
          </p:nvSpPr>
          <p:spPr bwMode="auto">
            <a:xfrm>
              <a:off x="3168" y="2064"/>
              <a:ext cx="432" cy="144"/>
            </a:xfrm>
            <a:prstGeom prst="line">
              <a:avLst/>
            </a:prstGeom>
            <a:noFill/>
            <a:ln w="9525">
              <a:solidFill>
                <a:schemeClr val="tx1"/>
              </a:solidFill>
              <a:round/>
              <a:headEnd/>
              <a:tailEnd type="triangle" w="med" len="med"/>
            </a:ln>
          </p:spPr>
          <p:txBody>
            <a:bodyPr/>
            <a:lstStyle/>
            <a:p>
              <a:endParaRPr lang="en-US"/>
            </a:p>
          </p:txBody>
        </p:sp>
        <p:sp>
          <p:nvSpPr>
            <p:cNvPr id="121877" name="Text Box 23"/>
            <p:cNvSpPr txBox="1">
              <a:spLocks noChangeArrowheads="1"/>
            </p:cNvSpPr>
            <p:nvPr/>
          </p:nvSpPr>
          <p:spPr bwMode="auto">
            <a:xfrm>
              <a:off x="4896" y="1776"/>
              <a:ext cx="613" cy="250"/>
            </a:xfrm>
            <a:prstGeom prst="rect">
              <a:avLst/>
            </a:prstGeom>
            <a:noFill/>
            <a:ln w="9525">
              <a:noFill/>
              <a:miter lim="800000"/>
              <a:headEnd/>
              <a:tailEnd/>
            </a:ln>
          </p:spPr>
          <p:txBody>
            <a:bodyPr wrap="none">
              <a:spAutoFit/>
            </a:bodyPr>
            <a:lstStyle/>
            <a:p>
              <a:r>
                <a:rPr lang="en-US">
                  <a:solidFill>
                    <a:schemeClr val="tx1"/>
                  </a:solidFill>
                </a:rPr>
                <a:t>kidneys</a:t>
              </a:r>
            </a:p>
          </p:txBody>
        </p:sp>
        <p:sp>
          <p:nvSpPr>
            <p:cNvPr id="121878" name="Text Box 24"/>
            <p:cNvSpPr txBox="1">
              <a:spLocks noChangeArrowheads="1"/>
            </p:cNvSpPr>
            <p:nvPr/>
          </p:nvSpPr>
          <p:spPr bwMode="auto">
            <a:xfrm>
              <a:off x="2592" y="1920"/>
              <a:ext cx="613" cy="250"/>
            </a:xfrm>
            <a:prstGeom prst="rect">
              <a:avLst/>
            </a:prstGeom>
            <a:noFill/>
            <a:ln w="9525">
              <a:noFill/>
              <a:miter lim="800000"/>
              <a:headEnd/>
              <a:tailEnd/>
            </a:ln>
          </p:spPr>
          <p:txBody>
            <a:bodyPr wrap="none">
              <a:spAutoFit/>
            </a:bodyPr>
            <a:lstStyle/>
            <a:p>
              <a:r>
                <a:rPr lang="en-US">
                  <a:solidFill>
                    <a:schemeClr val="tx1"/>
                  </a:solidFill>
                </a:rPr>
                <a:t>kidneys</a:t>
              </a:r>
            </a:p>
          </p:txBody>
        </p:sp>
      </p:grpSp>
      <p:grpSp>
        <p:nvGrpSpPr>
          <p:cNvPr id="5" name="Group 31"/>
          <p:cNvGrpSpPr>
            <a:grpSpLocks/>
          </p:cNvGrpSpPr>
          <p:nvPr/>
        </p:nvGrpSpPr>
        <p:grpSpPr bwMode="auto">
          <a:xfrm>
            <a:off x="4572000" y="2590800"/>
            <a:ext cx="2209800" cy="762000"/>
            <a:chOff x="2880" y="1632"/>
            <a:chExt cx="1392" cy="480"/>
          </a:xfrm>
        </p:grpSpPr>
        <p:sp>
          <p:nvSpPr>
            <p:cNvPr id="121871" name="Line 27"/>
            <p:cNvSpPr>
              <a:spLocks noChangeShapeType="1"/>
            </p:cNvSpPr>
            <p:nvPr/>
          </p:nvSpPr>
          <p:spPr bwMode="auto">
            <a:xfrm>
              <a:off x="3264" y="1776"/>
              <a:ext cx="816" cy="336"/>
            </a:xfrm>
            <a:prstGeom prst="line">
              <a:avLst/>
            </a:prstGeom>
            <a:noFill/>
            <a:ln w="9525">
              <a:solidFill>
                <a:schemeClr val="tx1"/>
              </a:solidFill>
              <a:round/>
              <a:headEnd/>
              <a:tailEnd type="triangle" w="med" len="med"/>
            </a:ln>
          </p:spPr>
          <p:txBody>
            <a:bodyPr/>
            <a:lstStyle/>
            <a:p>
              <a:endParaRPr lang="en-US"/>
            </a:p>
          </p:txBody>
        </p:sp>
        <p:sp>
          <p:nvSpPr>
            <p:cNvPr id="121872" name="Line 28"/>
            <p:cNvSpPr>
              <a:spLocks noChangeShapeType="1"/>
            </p:cNvSpPr>
            <p:nvPr/>
          </p:nvSpPr>
          <p:spPr bwMode="auto">
            <a:xfrm>
              <a:off x="3264" y="1824"/>
              <a:ext cx="576" cy="288"/>
            </a:xfrm>
            <a:prstGeom prst="line">
              <a:avLst/>
            </a:prstGeom>
            <a:noFill/>
            <a:ln w="9525">
              <a:solidFill>
                <a:schemeClr val="tx1"/>
              </a:solidFill>
              <a:round/>
              <a:headEnd/>
              <a:tailEnd type="triangle" w="med" len="med"/>
            </a:ln>
          </p:spPr>
          <p:txBody>
            <a:bodyPr/>
            <a:lstStyle/>
            <a:p>
              <a:endParaRPr lang="en-US"/>
            </a:p>
          </p:txBody>
        </p:sp>
        <p:sp>
          <p:nvSpPr>
            <p:cNvPr id="121873" name="Line 29"/>
            <p:cNvSpPr>
              <a:spLocks noChangeShapeType="1"/>
            </p:cNvSpPr>
            <p:nvPr/>
          </p:nvSpPr>
          <p:spPr bwMode="auto">
            <a:xfrm>
              <a:off x="3312" y="1776"/>
              <a:ext cx="960" cy="336"/>
            </a:xfrm>
            <a:prstGeom prst="line">
              <a:avLst/>
            </a:prstGeom>
            <a:noFill/>
            <a:ln w="9525">
              <a:solidFill>
                <a:schemeClr val="tx1"/>
              </a:solidFill>
              <a:round/>
              <a:headEnd/>
              <a:tailEnd type="triangle" w="med" len="med"/>
            </a:ln>
          </p:spPr>
          <p:txBody>
            <a:bodyPr/>
            <a:lstStyle/>
            <a:p>
              <a:endParaRPr lang="en-US"/>
            </a:p>
          </p:txBody>
        </p:sp>
        <p:sp>
          <p:nvSpPr>
            <p:cNvPr id="121874" name="Text Box 30"/>
            <p:cNvSpPr txBox="1">
              <a:spLocks noChangeArrowheads="1"/>
            </p:cNvSpPr>
            <p:nvPr/>
          </p:nvSpPr>
          <p:spPr bwMode="auto">
            <a:xfrm>
              <a:off x="2880" y="1632"/>
              <a:ext cx="408" cy="250"/>
            </a:xfrm>
            <a:prstGeom prst="rect">
              <a:avLst/>
            </a:prstGeom>
            <a:noFill/>
            <a:ln w="9525">
              <a:noFill/>
              <a:miter lim="800000"/>
              <a:headEnd/>
              <a:tailEnd/>
            </a:ln>
          </p:spPr>
          <p:txBody>
            <a:bodyPr wrap="none">
              <a:spAutoFit/>
            </a:bodyPr>
            <a:lstStyle/>
            <a:p>
              <a:r>
                <a:rPr lang="en-US">
                  <a:solidFill>
                    <a:schemeClr val="tx1"/>
                  </a:solidFill>
                </a:rPr>
                <a:t>liver</a:t>
              </a:r>
            </a:p>
          </p:txBody>
        </p:sp>
      </p:grpSp>
      <p:grpSp>
        <p:nvGrpSpPr>
          <p:cNvPr id="6" name="Group 37"/>
          <p:cNvGrpSpPr>
            <a:grpSpLocks/>
          </p:cNvGrpSpPr>
          <p:nvPr/>
        </p:nvGrpSpPr>
        <p:grpSpPr bwMode="auto">
          <a:xfrm>
            <a:off x="6477000" y="1905000"/>
            <a:ext cx="2587625" cy="1143000"/>
            <a:chOff x="4080" y="1200"/>
            <a:chExt cx="1630" cy="720"/>
          </a:xfrm>
        </p:grpSpPr>
        <p:sp>
          <p:nvSpPr>
            <p:cNvPr id="121869" name="Line 34"/>
            <p:cNvSpPr>
              <a:spLocks noChangeShapeType="1"/>
            </p:cNvSpPr>
            <p:nvPr/>
          </p:nvSpPr>
          <p:spPr bwMode="auto">
            <a:xfrm flipH="1">
              <a:off x="4080" y="1536"/>
              <a:ext cx="912" cy="384"/>
            </a:xfrm>
            <a:prstGeom prst="line">
              <a:avLst/>
            </a:prstGeom>
            <a:noFill/>
            <a:ln w="9525">
              <a:solidFill>
                <a:schemeClr val="tx1"/>
              </a:solidFill>
              <a:round/>
              <a:headEnd/>
              <a:tailEnd type="triangle" w="med" len="med"/>
            </a:ln>
          </p:spPr>
          <p:txBody>
            <a:bodyPr/>
            <a:lstStyle/>
            <a:p>
              <a:endParaRPr lang="en-US"/>
            </a:p>
          </p:txBody>
        </p:sp>
        <p:sp>
          <p:nvSpPr>
            <p:cNvPr id="121870" name="Text Box 35"/>
            <p:cNvSpPr txBox="1">
              <a:spLocks noChangeArrowheads="1"/>
            </p:cNvSpPr>
            <p:nvPr/>
          </p:nvSpPr>
          <p:spPr bwMode="auto">
            <a:xfrm>
              <a:off x="4992" y="1200"/>
              <a:ext cx="718" cy="442"/>
            </a:xfrm>
            <a:prstGeom prst="rect">
              <a:avLst/>
            </a:prstGeom>
            <a:noFill/>
            <a:ln w="9525">
              <a:noFill/>
              <a:miter lim="800000"/>
              <a:headEnd/>
              <a:tailEnd/>
            </a:ln>
          </p:spPr>
          <p:txBody>
            <a:bodyPr wrap="none">
              <a:spAutoFit/>
            </a:bodyPr>
            <a:lstStyle/>
            <a:p>
              <a:pPr algn="l"/>
              <a:r>
                <a:rPr lang="en-US">
                  <a:solidFill>
                    <a:schemeClr val="tx1"/>
                  </a:solidFill>
                </a:rPr>
                <a:t>small</a:t>
              </a:r>
            </a:p>
            <a:p>
              <a:pPr algn="l"/>
              <a:r>
                <a:rPr lang="en-US">
                  <a:solidFill>
                    <a:schemeClr val="tx1"/>
                  </a:solidFill>
                </a:rPr>
                <a:t>intestines</a:t>
              </a:r>
            </a:p>
          </p:txBody>
        </p:sp>
      </p:grpSp>
      <p:grpSp>
        <p:nvGrpSpPr>
          <p:cNvPr id="7" name="Group 40"/>
          <p:cNvGrpSpPr>
            <a:grpSpLocks/>
          </p:cNvGrpSpPr>
          <p:nvPr/>
        </p:nvGrpSpPr>
        <p:grpSpPr bwMode="auto">
          <a:xfrm>
            <a:off x="6007100" y="1385888"/>
            <a:ext cx="944563" cy="1281112"/>
            <a:chOff x="3784" y="873"/>
            <a:chExt cx="595" cy="807"/>
          </a:xfrm>
        </p:grpSpPr>
        <p:sp>
          <p:nvSpPr>
            <p:cNvPr id="121867" name="Line 38"/>
            <p:cNvSpPr>
              <a:spLocks noChangeShapeType="1"/>
            </p:cNvSpPr>
            <p:nvPr/>
          </p:nvSpPr>
          <p:spPr bwMode="auto">
            <a:xfrm>
              <a:off x="4080" y="1200"/>
              <a:ext cx="0" cy="480"/>
            </a:xfrm>
            <a:prstGeom prst="line">
              <a:avLst/>
            </a:prstGeom>
            <a:noFill/>
            <a:ln w="9525">
              <a:solidFill>
                <a:schemeClr val="tx1"/>
              </a:solidFill>
              <a:round/>
              <a:headEnd/>
              <a:tailEnd type="triangle" w="med" len="med"/>
            </a:ln>
          </p:spPr>
          <p:txBody>
            <a:bodyPr/>
            <a:lstStyle/>
            <a:p>
              <a:endParaRPr lang="en-US"/>
            </a:p>
          </p:txBody>
        </p:sp>
        <p:sp>
          <p:nvSpPr>
            <p:cNvPr id="121868" name="Text Box 39"/>
            <p:cNvSpPr txBox="1">
              <a:spLocks noChangeArrowheads="1"/>
            </p:cNvSpPr>
            <p:nvPr/>
          </p:nvSpPr>
          <p:spPr bwMode="auto">
            <a:xfrm>
              <a:off x="3784" y="873"/>
              <a:ext cx="595" cy="250"/>
            </a:xfrm>
            <a:prstGeom prst="rect">
              <a:avLst/>
            </a:prstGeom>
            <a:noFill/>
            <a:ln w="9525">
              <a:noFill/>
              <a:miter lim="800000"/>
              <a:headEnd/>
              <a:tailEnd/>
            </a:ln>
          </p:spPr>
          <p:txBody>
            <a:bodyPr wrap="none">
              <a:spAutoFit/>
            </a:bodyPr>
            <a:lstStyle/>
            <a:p>
              <a:r>
                <a:rPr lang="en-US">
                  <a:solidFill>
                    <a:schemeClr val="tx1"/>
                  </a:solidFill>
                </a:rPr>
                <a:t>bladder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04485"/>
                                        </p:tgtEl>
                                        <p:attrNameLst>
                                          <p:attrName>style.visibility</p:attrName>
                                        </p:attrNameLst>
                                      </p:cBhvr>
                                      <p:to>
                                        <p:strVal val="visible"/>
                                      </p:to>
                                    </p:set>
                                    <p:anim calcmode="lin" valueType="num">
                                      <p:cBhvr additive="base">
                                        <p:cTn id="7" dur="500" fill="hold"/>
                                        <p:tgtEl>
                                          <p:spTgt spid="404485"/>
                                        </p:tgtEl>
                                        <p:attrNameLst>
                                          <p:attrName>ppt_x</p:attrName>
                                        </p:attrNameLst>
                                      </p:cBhvr>
                                      <p:tavLst>
                                        <p:tav tm="0">
                                          <p:val>
                                            <p:strVal val="#ppt_x"/>
                                          </p:val>
                                        </p:tav>
                                        <p:tav tm="100000">
                                          <p:val>
                                            <p:strVal val="#ppt_x"/>
                                          </p:val>
                                        </p:tav>
                                      </p:tavLst>
                                    </p:anim>
                                    <p:anim calcmode="lin" valueType="num">
                                      <p:cBhvr additive="base">
                                        <p:cTn id="8" dur="500" fill="hold"/>
                                        <p:tgtEl>
                                          <p:spTgt spid="40448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04484"/>
                                        </p:tgtEl>
                                        <p:attrNameLst>
                                          <p:attrName>style.visibility</p:attrName>
                                        </p:attrNameLst>
                                      </p:cBhvr>
                                      <p:to>
                                        <p:strVal val="visible"/>
                                      </p:to>
                                    </p:set>
                                    <p:animEffect transition="in" filter="fade">
                                      <p:cBhvr>
                                        <p:cTn id="11" dur="1000"/>
                                        <p:tgtEl>
                                          <p:spTgt spid="404484"/>
                                        </p:tgtEl>
                                      </p:cBhvr>
                                    </p:animEffect>
                                  </p:childTnLst>
                                </p:cTn>
                              </p:par>
                              <p:par>
                                <p:cTn id="12" presetID="10" presetClass="entr" presetSubtype="0" fill="hold" nodeType="withEffect">
                                  <p:stCondLst>
                                    <p:cond delay="0"/>
                                  </p:stCondLst>
                                  <p:childTnLst>
                                    <p:set>
                                      <p:cBhvr>
                                        <p:cTn id="13" dur="1" fill="hold">
                                          <p:stCondLst>
                                            <p:cond delay="0"/>
                                          </p:stCondLst>
                                        </p:cTn>
                                        <p:tgtEl>
                                          <p:spTgt spid="404487"/>
                                        </p:tgtEl>
                                        <p:attrNameLst>
                                          <p:attrName>style.visibility</p:attrName>
                                        </p:attrNameLst>
                                      </p:cBhvr>
                                      <p:to>
                                        <p:strVal val="visible"/>
                                      </p:to>
                                    </p:set>
                                    <p:animEffect transition="in" filter="fade">
                                      <p:cBhvr>
                                        <p:cTn id="14" dur="2000"/>
                                        <p:tgtEl>
                                          <p:spTgt spid="40448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0800000">
                                      <p:cBhvr>
                                        <p:cTn id="18" dur="2000" fill="hold"/>
                                        <p:tgtEl>
                                          <p:spTgt spid="40448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ctrTitle"/>
          </p:nvPr>
        </p:nvSpPr>
        <p:spPr>
          <a:xfrm>
            <a:off x="685800" y="2568575"/>
            <a:ext cx="7772400" cy="1470025"/>
          </a:xfrm>
        </p:spPr>
        <p:txBody>
          <a:bodyPr/>
          <a:lstStyle/>
          <a:p>
            <a:pPr eaLnBrk="1" hangingPunct="1"/>
            <a:r>
              <a:rPr lang="en-US" smtClean="0">
                <a:solidFill>
                  <a:schemeClr val="bg1"/>
                </a:solidFill>
                <a:latin typeface="Times New Roman" pitchFamily="18" charset="0"/>
                <a:cs typeface="Times New Roman" pitchFamily="18" charset="0"/>
              </a:rPr>
              <a:t>Three Months Before…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box(in)">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2" name="Picture 4" descr="facial_diagnosis"/>
          <p:cNvPicPr>
            <a:picLocks noGrp="1" noChangeAspect="1" noChangeArrowheads="1"/>
          </p:cNvPicPr>
          <p:nvPr>
            <p:ph idx="1"/>
          </p:nvPr>
        </p:nvPicPr>
        <p:blipFill>
          <a:blip r:embed="rId3" cstate="print"/>
          <a:srcRect/>
          <a:stretch>
            <a:fillRect/>
          </a:stretch>
        </p:blipFill>
        <p:spPr>
          <a:xfrm>
            <a:off x="1524000" y="461963"/>
            <a:ext cx="7162800" cy="6624637"/>
          </a:xfr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4725" name="Rectangle 5"/>
          <p:cNvSpPr>
            <a:spLocks noGrp="1" noChangeArrowheads="1"/>
          </p:cNvSpPr>
          <p:nvPr>
            <p:ph type="title"/>
          </p:nvPr>
        </p:nvSpPr>
        <p:spPr>
          <a:xfrm>
            <a:off x="457200" y="274638"/>
            <a:ext cx="8229600" cy="639762"/>
          </a:xfrm>
        </p:spPr>
        <p:txBody>
          <a:bodyPr/>
          <a:lstStyle/>
          <a:p>
            <a:pPr eaLnBrk="1" hangingPunct="1"/>
            <a:r>
              <a:rPr lang="en-US" sz="3600" smtClean="0">
                <a:solidFill>
                  <a:srgbClr val="FFFF00"/>
                </a:solidFill>
                <a:latin typeface="Times New Roman" pitchFamily="18" charset="0"/>
                <a:cs typeface="Times New Roman" pitchFamily="18" charset="0"/>
              </a:rPr>
              <a:t>What do you see in this man’s face?</a:t>
            </a:r>
          </a:p>
        </p:txBody>
      </p:sp>
      <p:grpSp>
        <p:nvGrpSpPr>
          <p:cNvPr id="2" name="Group 13"/>
          <p:cNvGrpSpPr>
            <a:grpSpLocks/>
          </p:cNvGrpSpPr>
          <p:nvPr/>
        </p:nvGrpSpPr>
        <p:grpSpPr bwMode="auto">
          <a:xfrm>
            <a:off x="533400" y="1143000"/>
            <a:ext cx="8229600" cy="5410200"/>
            <a:chOff x="336" y="720"/>
            <a:chExt cx="5184" cy="3408"/>
          </a:xfrm>
        </p:grpSpPr>
        <p:pic>
          <p:nvPicPr>
            <p:cNvPr id="123908" name="Picture 8" descr="bush"/>
            <p:cNvPicPr>
              <a:picLocks noChangeAspect="1" noChangeArrowheads="1"/>
            </p:cNvPicPr>
            <p:nvPr/>
          </p:nvPicPr>
          <p:blipFill>
            <a:blip r:embed="rId3" cstate="print"/>
            <a:srcRect/>
            <a:stretch>
              <a:fillRect/>
            </a:stretch>
          </p:blipFill>
          <p:spPr bwMode="auto">
            <a:xfrm>
              <a:off x="336" y="720"/>
              <a:ext cx="2779" cy="3408"/>
            </a:xfrm>
            <a:prstGeom prst="rect">
              <a:avLst/>
            </a:prstGeom>
            <a:noFill/>
            <a:ln w="9525">
              <a:noFill/>
              <a:miter lim="800000"/>
              <a:headEnd/>
              <a:tailEnd/>
            </a:ln>
          </p:spPr>
        </p:pic>
        <p:sp>
          <p:nvSpPr>
            <p:cNvPr id="123909" name="Text Box 12"/>
            <p:cNvSpPr txBox="1">
              <a:spLocks noChangeArrowheads="1"/>
            </p:cNvSpPr>
            <p:nvPr/>
          </p:nvSpPr>
          <p:spPr bwMode="auto">
            <a:xfrm>
              <a:off x="3312" y="816"/>
              <a:ext cx="2208" cy="3048"/>
            </a:xfrm>
            <a:prstGeom prst="rect">
              <a:avLst/>
            </a:prstGeom>
            <a:noFill/>
            <a:ln w="9525">
              <a:noFill/>
              <a:miter lim="800000"/>
              <a:headEnd/>
              <a:tailEnd/>
            </a:ln>
          </p:spPr>
          <p:txBody>
            <a:bodyPr>
              <a:spAutoFit/>
            </a:bodyPr>
            <a:lstStyle/>
            <a:p>
              <a:pPr marL="342900" indent="-342900" algn="l">
                <a:buFontTx/>
                <a:buAutoNum type="arabicPeriod"/>
              </a:pPr>
              <a:r>
                <a:rPr lang="en-US" sz="2400"/>
                <a:t>Is he SANPAKU?</a:t>
              </a:r>
            </a:p>
            <a:p>
              <a:pPr marL="342900" indent="-342900" algn="l">
                <a:buFontTx/>
                <a:buAutoNum type="arabicPeriod"/>
              </a:pPr>
              <a:r>
                <a:rPr lang="en-US" sz="2400"/>
                <a:t>In what season was he born?</a:t>
              </a:r>
            </a:p>
            <a:p>
              <a:pPr marL="342900" indent="-342900" algn="l">
                <a:buFontTx/>
                <a:buAutoNum type="arabicPeriod"/>
              </a:pPr>
              <a:r>
                <a:rPr lang="en-US" sz="2400"/>
                <a:t>What about his forehead?</a:t>
              </a:r>
            </a:p>
            <a:p>
              <a:pPr marL="342900" indent="-342900" algn="l">
                <a:buFontTx/>
                <a:buAutoNum type="arabicPeriod"/>
              </a:pPr>
              <a:r>
                <a:rPr lang="en-US" sz="2400"/>
                <a:t>What about the bags under his eyes?</a:t>
              </a:r>
            </a:p>
            <a:p>
              <a:pPr marL="342900" indent="-342900" algn="l">
                <a:buFontTx/>
                <a:buAutoNum type="arabicPeriod"/>
              </a:pPr>
              <a:r>
                <a:rPr lang="en-US" sz="2400"/>
                <a:t>What about the lines between his eyebrows</a:t>
              </a:r>
            </a:p>
            <a:p>
              <a:pPr marL="342900" indent="-342900" algn="l">
                <a:buFontTx/>
                <a:buAutoNum type="arabicPeriod"/>
              </a:pPr>
              <a:r>
                <a:rPr lang="en-US" sz="2400"/>
                <a:t>How about his lips?</a:t>
              </a:r>
            </a:p>
            <a:p>
              <a:pPr marL="342900" indent="-342900" algn="l">
                <a:buFontTx/>
                <a:buAutoNum type="arabicPeriod"/>
              </a:pPr>
              <a:r>
                <a:rPr lang="en-US" sz="2400"/>
                <a:t>How about the redness of his skin complexion?</a:t>
              </a:r>
            </a:p>
            <a:p>
              <a:pPr marL="342900" indent="-342900" algn="l">
                <a:buFontTx/>
                <a:buAutoNum type="arabicPeriod"/>
              </a:pPr>
              <a:r>
                <a:rPr lang="en-US" sz="2400"/>
                <a:t>Is there anything else?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14725"/>
                                        </p:tgtEl>
                                        <p:attrNameLst>
                                          <p:attrName>style.visibility</p:attrName>
                                        </p:attrNameLst>
                                      </p:cBhvr>
                                      <p:to>
                                        <p:strVal val="visible"/>
                                      </p:to>
                                    </p:set>
                                    <p:anim calcmode="lin" valueType="num">
                                      <p:cBhvr additive="base">
                                        <p:cTn id="7" dur="500" fill="hold"/>
                                        <p:tgtEl>
                                          <p:spTgt spid="414725"/>
                                        </p:tgtEl>
                                        <p:attrNameLst>
                                          <p:attrName>ppt_x</p:attrName>
                                        </p:attrNameLst>
                                      </p:cBhvr>
                                      <p:tavLst>
                                        <p:tav tm="0">
                                          <p:val>
                                            <p:strVal val="#ppt_x"/>
                                          </p:val>
                                        </p:tav>
                                        <p:tav tm="100000">
                                          <p:val>
                                            <p:strVal val="#ppt_x"/>
                                          </p:val>
                                        </p:tav>
                                      </p:tavLst>
                                    </p:anim>
                                    <p:anim calcmode="lin" valueType="num">
                                      <p:cBhvr additive="base">
                                        <p:cTn id="8" dur="500" fill="hold"/>
                                        <p:tgtEl>
                                          <p:spTgt spid="41472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457200" y="274638"/>
            <a:ext cx="8229600" cy="639762"/>
          </a:xfrm>
        </p:spPr>
        <p:txBody>
          <a:bodyPr/>
          <a:lstStyle/>
          <a:p>
            <a:pPr eaLnBrk="1" hangingPunct="1"/>
            <a:r>
              <a:rPr lang="en-US" sz="3600" smtClean="0">
                <a:solidFill>
                  <a:srgbClr val="FFFF00"/>
                </a:solidFill>
                <a:latin typeface="Times New Roman" pitchFamily="18" charset="0"/>
                <a:cs typeface="Times New Roman" pitchFamily="18" charset="0"/>
              </a:rPr>
              <a:t>About George W. Bush:</a:t>
            </a:r>
          </a:p>
        </p:txBody>
      </p:sp>
      <p:grpSp>
        <p:nvGrpSpPr>
          <p:cNvPr id="2" name="Group 3"/>
          <p:cNvGrpSpPr>
            <a:grpSpLocks/>
          </p:cNvGrpSpPr>
          <p:nvPr/>
        </p:nvGrpSpPr>
        <p:grpSpPr bwMode="auto">
          <a:xfrm>
            <a:off x="533400" y="1143000"/>
            <a:ext cx="8229600" cy="5410200"/>
            <a:chOff x="336" y="720"/>
            <a:chExt cx="5184" cy="3408"/>
          </a:xfrm>
        </p:grpSpPr>
        <p:pic>
          <p:nvPicPr>
            <p:cNvPr id="124932" name="Picture 4" descr="bush"/>
            <p:cNvPicPr>
              <a:picLocks noChangeAspect="1" noChangeArrowheads="1"/>
            </p:cNvPicPr>
            <p:nvPr/>
          </p:nvPicPr>
          <p:blipFill>
            <a:blip r:embed="rId3" cstate="print"/>
            <a:srcRect/>
            <a:stretch>
              <a:fillRect/>
            </a:stretch>
          </p:blipFill>
          <p:spPr bwMode="auto">
            <a:xfrm>
              <a:off x="336" y="720"/>
              <a:ext cx="2779" cy="3408"/>
            </a:xfrm>
            <a:prstGeom prst="rect">
              <a:avLst/>
            </a:prstGeom>
            <a:noFill/>
            <a:ln w="9525">
              <a:noFill/>
              <a:miter lim="800000"/>
              <a:headEnd/>
              <a:tailEnd/>
            </a:ln>
          </p:spPr>
        </p:pic>
        <p:sp>
          <p:nvSpPr>
            <p:cNvPr id="124933" name="Text Box 5"/>
            <p:cNvSpPr txBox="1">
              <a:spLocks noChangeArrowheads="1"/>
            </p:cNvSpPr>
            <p:nvPr/>
          </p:nvSpPr>
          <p:spPr bwMode="auto">
            <a:xfrm>
              <a:off x="3312" y="816"/>
              <a:ext cx="2208" cy="3048"/>
            </a:xfrm>
            <a:prstGeom prst="rect">
              <a:avLst/>
            </a:prstGeom>
            <a:noFill/>
            <a:ln w="9525">
              <a:noFill/>
              <a:miter lim="800000"/>
              <a:headEnd/>
              <a:tailEnd/>
            </a:ln>
          </p:spPr>
          <p:txBody>
            <a:bodyPr>
              <a:spAutoFit/>
            </a:bodyPr>
            <a:lstStyle/>
            <a:p>
              <a:pPr marL="342900" indent="-342900" algn="l">
                <a:buFontTx/>
                <a:buAutoNum type="arabicPeriod"/>
              </a:pPr>
              <a:r>
                <a:rPr lang="en-US" sz="2400"/>
                <a:t>He is a little Sanpaku.</a:t>
              </a:r>
            </a:p>
            <a:p>
              <a:pPr marL="342900" indent="-342900" algn="l">
                <a:buFontTx/>
                <a:buAutoNum type="arabicPeriod"/>
              </a:pPr>
              <a:r>
                <a:rPr lang="en-US" sz="2400"/>
                <a:t>He was born in summer. (July 6)</a:t>
              </a:r>
            </a:p>
            <a:p>
              <a:pPr marL="342900" indent="-342900" algn="l">
                <a:buFontTx/>
                <a:buAutoNum type="arabicPeriod"/>
              </a:pPr>
              <a:r>
                <a:rPr lang="en-US" sz="2400"/>
                <a:t>Too much fluid in intestines</a:t>
              </a:r>
            </a:p>
            <a:p>
              <a:pPr marL="342900" indent="-342900" algn="l">
                <a:buFontTx/>
                <a:buAutoNum type="arabicPeriod"/>
              </a:pPr>
              <a:r>
                <a:rPr lang="en-US" sz="2400"/>
                <a:t>Kidneys are swollen, (especially the left one)</a:t>
              </a:r>
            </a:p>
            <a:p>
              <a:pPr marL="342900" indent="-342900" algn="l">
                <a:buFontTx/>
                <a:buAutoNum type="arabicPeriod"/>
              </a:pPr>
              <a:r>
                <a:rPr lang="en-US" sz="2400"/>
                <a:t>His liver is congested</a:t>
              </a:r>
            </a:p>
            <a:p>
              <a:pPr marL="342900" indent="-342900" algn="l">
                <a:buFontTx/>
                <a:buAutoNum type="arabicPeriod"/>
              </a:pPr>
              <a:r>
                <a:rPr lang="en-US" sz="2400"/>
                <a:t>His lower intestines are swollen,  His stomach is too tight.</a:t>
              </a:r>
            </a:p>
            <a:p>
              <a:pPr marL="342900" indent="-342900" algn="l">
                <a:buFontTx/>
                <a:buAutoNum type="arabicPeriod"/>
              </a:pPr>
              <a:r>
                <a:rPr lang="en-US" sz="2400"/>
                <a:t>He has high blood pressure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18818"/>
                                        </p:tgtEl>
                                        <p:attrNameLst>
                                          <p:attrName>style.visibility</p:attrName>
                                        </p:attrNameLst>
                                      </p:cBhvr>
                                      <p:to>
                                        <p:strVal val="visible"/>
                                      </p:to>
                                    </p:set>
                                    <p:anim calcmode="lin" valueType="num">
                                      <p:cBhvr additive="base">
                                        <p:cTn id="7" dur="500" fill="hold"/>
                                        <p:tgtEl>
                                          <p:spTgt spid="418818"/>
                                        </p:tgtEl>
                                        <p:attrNameLst>
                                          <p:attrName>ppt_x</p:attrName>
                                        </p:attrNameLst>
                                      </p:cBhvr>
                                      <p:tavLst>
                                        <p:tav tm="0">
                                          <p:val>
                                            <p:strVal val="#ppt_x"/>
                                          </p:val>
                                        </p:tav>
                                        <p:tav tm="100000">
                                          <p:val>
                                            <p:strVal val="#ppt_x"/>
                                          </p:val>
                                        </p:tav>
                                      </p:tavLst>
                                    </p:anim>
                                    <p:anim calcmode="lin" valueType="num">
                                      <p:cBhvr additive="base">
                                        <p:cTn id="8" dur="500" fill="hold"/>
                                        <p:tgtEl>
                                          <p:spTgt spid="41881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8"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8229600" cy="868362"/>
          </a:xfrm>
        </p:spPr>
        <p:txBody>
          <a:bodyPr/>
          <a:lstStyle/>
          <a:p>
            <a:pPr eaLnBrk="1" hangingPunct="1"/>
            <a:r>
              <a:rPr lang="en-US" smtClean="0">
                <a:solidFill>
                  <a:srgbClr val="FFFF00"/>
                </a:solidFill>
                <a:latin typeface="Times New Roman" pitchFamily="18" charset="0"/>
                <a:cs typeface="Times New Roman" pitchFamily="18" charset="0"/>
              </a:rPr>
              <a:t>Your Face Never Lies – the book</a:t>
            </a:r>
          </a:p>
        </p:txBody>
      </p:sp>
      <p:pic>
        <p:nvPicPr>
          <p:cNvPr id="125955" name="Picture 4" descr="book_cover_sm"/>
          <p:cNvPicPr>
            <a:picLocks noGrp="1" noChangeAspect="1" noChangeArrowheads="1"/>
          </p:cNvPicPr>
          <p:nvPr>
            <p:ph idx="1"/>
          </p:nvPr>
        </p:nvPicPr>
        <p:blipFill>
          <a:blip r:embed="rId3" cstate="print"/>
          <a:srcRect/>
          <a:stretch>
            <a:fillRect/>
          </a:stretch>
        </p:blipFill>
        <p:spPr>
          <a:xfrm>
            <a:off x="3048000" y="1219200"/>
            <a:ext cx="2987675" cy="4648200"/>
          </a:xfr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2" name="Rectangle 4"/>
          <p:cNvSpPr>
            <a:spLocks noGrp="1" noChangeArrowheads="1"/>
          </p:cNvSpPr>
          <p:nvPr>
            <p:ph type="ctrTitle"/>
          </p:nvPr>
        </p:nvSpPr>
        <p:spPr>
          <a:xfrm>
            <a:off x="685800" y="2416175"/>
            <a:ext cx="7772400" cy="1470025"/>
          </a:xfrm>
        </p:spPr>
        <p:txBody>
          <a:bodyPr/>
          <a:lstStyle/>
          <a:p>
            <a:pPr eaLnBrk="1" hangingPunct="1"/>
            <a:r>
              <a:rPr lang="en-US" smtClean="0">
                <a:solidFill>
                  <a:srgbClr val="FFFF00"/>
                </a:solidFill>
                <a:latin typeface="Times New Roman" pitchFamily="18" charset="0"/>
                <a:cs typeface="Times New Roman" pitchFamily="18"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416772"/>
                                        </p:tgtEl>
                                        <p:attrNameLst>
                                          <p:attrName>style.visibility</p:attrName>
                                        </p:attrNameLst>
                                      </p:cBhvr>
                                      <p:to>
                                        <p:strVal val="visible"/>
                                      </p:to>
                                    </p:set>
                                    <p:animEffect transition="in" filter="box(out)">
                                      <p:cBhvr>
                                        <p:cTn id="7" dur="500"/>
                                        <p:tgtEl>
                                          <p:spTgt spid="416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1_empire_state_lg"/>
          <p:cNvPicPr>
            <a:picLocks noGrp="1" noChangeAspect="1" noChangeArrowheads="1"/>
          </p:cNvPicPr>
          <p:nvPr>
            <p:ph/>
          </p:nvPr>
        </p:nvPicPr>
        <p:blipFill>
          <a:blip r:embed="rId3" cstate="print"/>
          <a:srcRect/>
          <a:stretch>
            <a:fillRect/>
          </a:stretch>
        </p:blipFill>
        <p:spPr>
          <a:xfrm>
            <a:off x="-76200" y="-530225"/>
            <a:ext cx="9140825" cy="73882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ox(in)">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iht3"/>
          <p:cNvPicPr>
            <a:picLocks noGrp="1" noChangeAspect="1" noChangeArrowheads="1"/>
          </p:cNvPicPr>
          <p:nvPr>
            <p:ph/>
          </p:nvPr>
        </p:nvPicPr>
        <p:blipFill>
          <a:blip r:embed="rId3" cstate="print"/>
          <a:srcRect/>
          <a:stretch>
            <a:fillRect/>
          </a:stretch>
        </p:blipFill>
        <p:spPr>
          <a:xfrm>
            <a:off x="1752600" y="2286000"/>
            <a:ext cx="5588000" cy="1143000"/>
          </a:xfrm>
          <a:noFill/>
        </p:spPr>
      </p:pic>
      <p:sp>
        <p:nvSpPr>
          <p:cNvPr id="21510" name="Rectangle 6"/>
          <p:cNvSpPr>
            <a:spLocks noChangeArrowheads="1"/>
          </p:cNvSpPr>
          <p:nvPr/>
        </p:nvSpPr>
        <p:spPr bwMode="auto">
          <a:xfrm>
            <a:off x="1371600" y="3810000"/>
            <a:ext cx="6400800" cy="609600"/>
          </a:xfrm>
          <a:prstGeom prst="rect">
            <a:avLst/>
          </a:prstGeom>
          <a:noFill/>
          <a:ln w="9525">
            <a:noFill/>
            <a:miter lim="800000"/>
            <a:headEnd/>
            <a:tailEnd/>
          </a:ln>
        </p:spPr>
        <p:txBody>
          <a:bodyPr/>
          <a:lstStyle/>
          <a:p>
            <a:pPr>
              <a:spcBef>
                <a:spcPct val="20000"/>
              </a:spcBef>
            </a:pPr>
            <a:r>
              <a:rPr lang="en-US" sz="3200">
                <a:solidFill>
                  <a:srgbClr val="FFFF00"/>
                </a:solidFill>
              </a:rPr>
              <a:t>On August 18, 1963</a:t>
            </a:r>
          </a:p>
        </p:txBody>
      </p:sp>
      <p:sp>
        <p:nvSpPr>
          <p:cNvPr id="21511" name="Text Box 7"/>
          <p:cNvSpPr txBox="1">
            <a:spLocks noChangeArrowheads="1"/>
          </p:cNvSpPr>
          <p:nvPr/>
        </p:nvSpPr>
        <p:spPr bwMode="auto">
          <a:xfrm>
            <a:off x="1912938" y="1143000"/>
            <a:ext cx="5286375" cy="762000"/>
          </a:xfrm>
          <a:prstGeom prst="rect">
            <a:avLst/>
          </a:prstGeom>
          <a:noFill/>
          <a:ln w="9525">
            <a:noFill/>
            <a:miter lim="800000"/>
            <a:headEnd/>
            <a:tailEnd/>
          </a:ln>
        </p:spPr>
        <p:txBody>
          <a:bodyPr wrap="none">
            <a:spAutoFit/>
          </a:bodyPr>
          <a:lstStyle/>
          <a:p>
            <a:r>
              <a:rPr lang="en-US" sz="4400">
                <a:cs typeface="Arial" pitchFamily="34" charset="0"/>
              </a:rPr>
              <a:t>An article appeared in:</a:t>
            </a:r>
          </a:p>
        </p:txBody>
      </p:sp>
      <p:sp>
        <p:nvSpPr>
          <p:cNvPr id="21512" name="Text Box 8"/>
          <p:cNvSpPr txBox="1">
            <a:spLocks noChangeArrowheads="1"/>
          </p:cNvSpPr>
          <p:nvPr/>
        </p:nvSpPr>
        <p:spPr bwMode="auto">
          <a:xfrm>
            <a:off x="3262313" y="4746625"/>
            <a:ext cx="2620962" cy="762000"/>
          </a:xfrm>
          <a:prstGeom prst="rect">
            <a:avLst/>
          </a:prstGeom>
          <a:noFill/>
          <a:ln w="9525">
            <a:noFill/>
            <a:miter lim="800000"/>
            <a:headEnd/>
            <a:tailEnd/>
          </a:ln>
        </p:spPr>
        <p:txBody>
          <a:bodyPr wrap="none">
            <a:spAutoFit/>
          </a:bodyPr>
          <a:lstStyle/>
          <a:p>
            <a:r>
              <a:rPr lang="en-US" sz="4400">
                <a:cs typeface="Arial" pitchFamily="34" charset="0"/>
              </a:rPr>
              <a:t>written 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ox(out)">
                                      <p:cBhvr>
                                        <p:cTn id="7" dur="500"/>
                                        <p:tgtEl>
                                          <p:spTgt spid="215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box(out)">
                                      <p:cBhvr>
                                        <p:cTn id="11" dur="1000"/>
                                        <p:tgtEl>
                                          <p:spTgt spid="2150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fade">
                                      <p:cBhvr>
                                        <p:cTn id="15" dur="2000"/>
                                        <p:tgtEl>
                                          <p:spTgt spid="21510"/>
                                        </p:tgtEl>
                                      </p:cBhvr>
                                    </p:animEffect>
                                  </p:childTnLst>
                                </p:cTn>
                              </p:par>
                            </p:childTnLst>
                          </p:cTn>
                        </p:par>
                        <p:par>
                          <p:cTn id="16" fill="hold">
                            <p:stCondLst>
                              <p:cond delay="3500"/>
                            </p:stCondLst>
                            <p:childTnLst>
                              <p:par>
                                <p:cTn id="17" presetID="4" presetClass="entr" presetSubtype="16" fill="hold" grpId="0" nodeType="afterEffect">
                                  <p:stCondLst>
                                    <p:cond delay="0"/>
                                  </p:stCondLst>
                                  <p:childTnLst>
                                    <p:set>
                                      <p:cBhvr>
                                        <p:cTn id="18" dur="1" fill="hold">
                                          <p:stCondLst>
                                            <p:cond delay="0"/>
                                          </p:stCondLst>
                                        </p:cTn>
                                        <p:tgtEl>
                                          <p:spTgt spid="21512"/>
                                        </p:tgtEl>
                                        <p:attrNameLst>
                                          <p:attrName>style.visibility</p:attrName>
                                        </p:attrNameLst>
                                      </p:cBhvr>
                                      <p:to>
                                        <p:strVal val="visible"/>
                                      </p:to>
                                    </p:set>
                                    <p:animEffect transition="in" filter="box(in)">
                                      <p:cBhvr>
                                        <p:cTn id="19"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P spid="215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om Wolfe"/>
          <p:cNvPicPr>
            <a:picLocks noGrp="1" noChangeAspect="1" noChangeArrowheads="1"/>
          </p:cNvPicPr>
          <p:nvPr>
            <p:ph/>
          </p:nvPr>
        </p:nvPicPr>
        <p:blipFill>
          <a:blip r:embed="rId3" cstate="print"/>
          <a:srcRect/>
          <a:stretch>
            <a:fillRect/>
          </a:stretch>
        </p:blipFill>
        <p:spPr>
          <a:xfrm>
            <a:off x="3200400" y="381000"/>
            <a:ext cx="2768600" cy="4445000"/>
          </a:xfrm>
          <a:noFill/>
        </p:spPr>
      </p:pic>
      <p:sp>
        <p:nvSpPr>
          <p:cNvPr id="23558" name="Text Box 6"/>
          <p:cNvSpPr txBox="1">
            <a:spLocks noChangeArrowheads="1"/>
          </p:cNvSpPr>
          <p:nvPr/>
        </p:nvSpPr>
        <p:spPr bwMode="auto">
          <a:xfrm>
            <a:off x="2244725" y="4876800"/>
            <a:ext cx="4706938" cy="457200"/>
          </a:xfrm>
          <a:prstGeom prst="rect">
            <a:avLst/>
          </a:prstGeom>
          <a:noFill/>
          <a:ln w="9525">
            <a:noFill/>
            <a:miter lim="800000"/>
            <a:headEnd/>
            <a:tailEnd/>
          </a:ln>
        </p:spPr>
        <p:txBody>
          <a:bodyPr wrap="none">
            <a:spAutoFit/>
          </a:bodyPr>
          <a:lstStyle/>
          <a:p>
            <a:r>
              <a:rPr lang="en-US" sz="2400">
                <a:cs typeface="Arial" pitchFamily="34" charset="0"/>
              </a:rPr>
              <a:t>Tom Wolfe, journalist, writer, author</a:t>
            </a:r>
          </a:p>
        </p:txBody>
      </p:sp>
      <p:pic>
        <p:nvPicPr>
          <p:cNvPr id="23559" name="Picture 7" descr="rightstuff"/>
          <p:cNvPicPr>
            <a:picLocks noChangeAspect="1" noChangeArrowheads="1"/>
          </p:cNvPicPr>
          <p:nvPr/>
        </p:nvPicPr>
        <p:blipFill>
          <a:blip r:embed="rId4" cstate="print"/>
          <a:srcRect/>
          <a:stretch>
            <a:fillRect/>
          </a:stretch>
        </p:blipFill>
        <p:spPr bwMode="auto">
          <a:xfrm>
            <a:off x="762000" y="1066800"/>
            <a:ext cx="1828800" cy="2743200"/>
          </a:xfrm>
          <a:prstGeom prst="rect">
            <a:avLst/>
          </a:prstGeom>
          <a:noFill/>
          <a:ln w="9525">
            <a:noFill/>
            <a:miter lim="800000"/>
            <a:headEnd/>
            <a:tailEnd/>
          </a:ln>
        </p:spPr>
      </p:pic>
      <p:pic>
        <p:nvPicPr>
          <p:cNvPr id="23562" name="Picture 10" descr="bonfire"/>
          <p:cNvPicPr>
            <a:picLocks noChangeAspect="1" noChangeArrowheads="1"/>
          </p:cNvPicPr>
          <p:nvPr/>
        </p:nvPicPr>
        <p:blipFill>
          <a:blip r:embed="rId5" cstate="print"/>
          <a:srcRect/>
          <a:stretch>
            <a:fillRect/>
          </a:stretch>
        </p:blipFill>
        <p:spPr bwMode="auto">
          <a:xfrm>
            <a:off x="6629400" y="1143000"/>
            <a:ext cx="1835150" cy="2743200"/>
          </a:xfrm>
          <a:prstGeom prst="rect">
            <a:avLst/>
          </a:prstGeom>
          <a:noFill/>
          <a:ln w="9525">
            <a:noFill/>
            <a:miter lim="800000"/>
            <a:headEnd/>
            <a:tailEnd/>
          </a:ln>
        </p:spPr>
      </p:pic>
      <p:sp>
        <p:nvSpPr>
          <p:cNvPr id="23565" name="Text Box 13"/>
          <p:cNvSpPr txBox="1">
            <a:spLocks noChangeArrowheads="1"/>
          </p:cNvSpPr>
          <p:nvPr/>
        </p:nvSpPr>
        <p:spPr bwMode="auto">
          <a:xfrm>
            <a:off x="679450" y="5638800"/>
            <a:ext cx="7943850" cy="579438"/>
          </a:xfrm>
          <a:prstGeom prst="rect">
            <a:avLst/>
          </a:prstGeom>
          <a:noFill/>
          <a:ln w="9525">
            <a:noFill/>
            <a:miter lim="800000"/>
            <a:headEnd/>
            <a:tailEnd/>
          </a:ln>
        </p:spPr>
        <p:txBody>
          <a:bodyPr wrap="none">
            <a:spAutoFit/>
          </a:bodyPr>
          <a:lstStyle/>
          <a:p>
            <a:r>
              <a:rPr lang="en-US" sz="3200">
                <a:solidFill>
                  <a:srgbClr val="FFFF00"/>
                </a:solidFill>
                <a:cs typeface="Arial" pitchFamily="34" charset="0"/>
              </a:rPr>
              <a:t>He interviewed a curious Japanese philosopher: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out)">
                                      <p:cBhvr>
                                        <p:cTn id="7" dur="500"/>
                                        <p:tgtEl>
                                          <p:spTgt spid="2355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box(out)">
                                      <p:cBhvr>
                                        <p:cTn id="10" dur="500"/>
                                        <p:tgtEl>
                                          <p:spTgt spid="2355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559"/>
                                        </p:tgtEl>
                                        <p:attrNameLst>
                                          <p:attrName>style.visibility</p:attrName>
                                        </p:attrNameLst>
                                      </p:cBhvr>
                                      <p:to>
                                        <p:strVal val="visible"/>
                                      </p:to>
                                    </p:set>
                                    <p:animEffect transition="in" filter="fade">
                                      <p:cBhvr>
                                        <p:cTn id="14" dur="2000"/>
                                        <p:tgtEl>
                                          <p:spTgt spid="23559"/>
                                        </p:tgtEl>
                                      </p:cBhvr>
                                    </p:animEffect>
                                  </p:childTnLst>
                                </p:cTn>
                              </p:par>
                              <p:par>
                                <p:cTn id="15" presetID="10" presetClass="entr" presetSubtype="0" fill="hold" nodeType="withEffect">
                                  <p:stCondLst>
                                    <p:cond delay="0"/>
                                  </p:stCondLst>
                                  <p:childTnLst>
                                    <p:set>
                                      <p:cBhvr>
                                        <p:cTn id="16" dur="1" fill="hold">
                                          <p:stCondLst>
                                            <p:cond delay="0"/>
                                          </p:stCondLst>
                                        </p:cTn>
                                        <p:tgtEl>
                                          <p:spTgt spid="23562"/>
                                        </p:tgtEl>
                                        <p:attrNameLst>
                                          <p:attrName>style.visibility</p:attrName>
                                        </p:attrNameLst>
                                      </p:cBhvr>
                                      <p:to>
                                        <p:strVal val="visible"/>
                                      </p:to>
                                    </p:set>
                                    <p:animEffect transition="in" filter="fade">
                                      <p:cBhvr>
                                        <p:cTn id="17" dur="2000"/>
                                        <p:tgtEl>
                                          <p:spTgt spid="23562"/>
                                        </p:tgtEl>
                                      </p:cBhvr>
                                    </p:animEffect>
                                  </p:childTnLst>
                                </p:cTn>
                              </p:par>
                            </p:childTnLst>
                          </p:cTn>
                        </p:par>
                        <p:par>
                          <p:cTn id="18" fill="hold">
                            <p:stCondLst>
                              <p:cond delay="2500"/>
                            </p:stCondLst>
                            <p:childTnLst>
                              <p:par>
                                <p:cTn id="19" presetID="4" presetClass="entr" presetSubtype="32" fill="hold" grpId="0" nodeType="afterEffect">
                                  <p:stCondLst>
                                    <p:cond delay="0"/>
                                  </p:stCondLst>
                                  <p:childTnLst>
                                    <p:set>
                                      <p:cBhvr>
                                        <p:cTn id="20" dur="1" fill="hold">
                                          <p:stCondLst>
                                            <p:cond delay="0"/>
                                          </p:stCondLst>
                                        </p:cTn>
                                        <p:tgtEl>
                                          <p:spTgt spid="23565"/>
                                        </p:tgtEl>
                                        <p:attrNameLst>
                                          <p:attrName>style.visibility</p:attrName>
                                        </p:attrNameLst>
                                      </p:cBhvr>
                                      <p:to>
                                        <p:strVal val="visible"/>
                                      </p:to>
                                    </p:set>
                                    <p:animEffect transition="in" filter="box(out)">
                                      <p:cBhvr>
                                        <p:cTn id="21" dur="1000"/>
                                        <p:tgtEl>
                                          <p:spTgt spid="23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35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ortrait of George"/>
          <p:cNvPicPr>
            <a:picLocks noGrp="1" noChangeAspect="1" noChangeArrowheads="1"/>
          </p:cNvPicPr>
          <p:nvPr>
            <p:ph/>
          </p:nvPr>
        </p:nvPicPr>
        <p:blipFill>
          <a:blip r:embed="rId3" cstate="print"/>
          <a:srcRect/>
          <a:stretch>
            <a:fillRect/>
          </a:stretch>
        </p:blipFill>
        <p:spPr>
          <a:xfrm>
            <a:off x="2286000" y="152400"/>
            <a:ext cx="4511675" cy="5851525"/>
          </a:xfrm>
          <a:noFill/>
        </p:spPr>
      </p:pic>
      <p:sp>
        <p:nvSpPr>
          <p:cNvPr id="16387" name="Text Box 6"/>
          <p:cNvSpPr txBox="1">
            <a:spLocks noChangeArrowheads="1"/>
          </p:cNvSpPr>
          <p:nvPr/>
        </p:nvSpPr>
        <p:spPr bwMode="auto">
          <a:xfrm>
            <a:off x="4479925" y="6064250"/>
            <a:ext cx="184150" cy="641350"/>
          </a:xfrm>
          <a:prstGeom prst="rect">
            <a:avLst/>
          </a:prstGeom>
          <a:noFill/>
          <a:ln w="9525">
            <a:noFill/>
            <a:miter lim="800000"/>
            <a:headEnd/>
            <a:tailEnd/>
          </a:ln>
        </p:spPr>
        <p:txBody>
          <a:bodyPr wrap="none">
            <a:spAutoFit/>
          </a:bodyPr>
          <a:lstStyle/>
          <a:p>
            <a:pPr algn="l"/>
            <a:endParaRPr lang="en-US" sz="3600"/>
          </a:p>
        </p:txBody>
      </p:sp>
      <p:sp>
        <p:nvSpPr>
          <p:cNvPr id="29703" name="Text Box 7"/>
          <p:cNvSpPr txBox="1">
            <a:spLocks noChangeArrowheads="1"/>
          </p:cNvSpPr>
          <p:nvPr/>
        </p:nvSpPr>
        <p:spPr bwMode="auto">
          <a:xfrm>
            <a:off x="700088" y="6162675"/>
            <a:ext cx="7753350" cy="519113"/>
          </a:xfrm>
          <a:prstGeom prst="rect">
            <a:avLst/>
          </a:prstGeom>
          <a:noFill/>
          <a:ln w="9525">
            <a:noFill/>
            <a:miter lim="800000"/>
            <a:headEnd/>
            <a:tailEnd/>
          </a:ln>
        </p:spPr>
        <p:txBody>
          <a:bodyPr wrap="none">
            <a:spAutoFit/>
          </a:bodyPr>
          <a:lstStyle/>
          <a:p>
            <a:r>
              <a:rPr lang="en-US" sz="2800"/>
              <a:t>George Ohsawa, the founder of modern macrobiotics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out)">
                                      <p:cBhvr>
                                        <p:cTn id="7" dur="500"/>
                                        <p:tgtEl>
                                          <p:spTgt spid="297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9703"/>
                                        </p:tgtEl>
                                        <p:attrNameLst>
                                          <p:attrName>style.visibility</p:attrName>
                                        </p:attrNameLst>
                                      </p:cBhvr>
                                      <p:to>
                                        <p:strVal val="visible"/>
                                      </p:to>
                                    </p:set>
                                    <p:animEffect transition="in" filter="box(out)">
                                      <p:cBhvr>
                                        <p:cTn id="11"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112838"/>
            <a:ext cx="8229600" cy="1143000"/>
          </a:xfrm>
        </p:spPr>
        <p:txBody>
          <a:bodyPr/>
          <a:lstStyle/>
          <a:p>
            <a:pPr eaLnBrk="1" hangingPunct="1"/>
            <a:r>
              <a:rPr lang="en-US" smtClean="0">
                <a:solidFill>
                  <a:srgbClr val="FFFF00"/>
                </a:solidFill>
                <a:latin typeface="Times New Roman" pitchFamily="18" charset="0"/>
                <a:cs typeface="Times New Roman" pitchFamily="18" charset="0"/>
              </a:rPr>
              <a:t>The article was titled:</a:t>
            </a:r>
          </a:p>
        </p:txBody>
      </p:sp>
      <p:sp>
        <p:nvSpPr>
          <p:cNvPr id="31747" name="Rectangle 3"/>
          <p:cNvSpPr>
            <a:spLocks noGrp="1" noChangeArrowheads="1"/>
          </p:cNvSpPr>
          <p:nvPr>
            <p:ph type="body" idx="1"/>
          </p:nvPr>
        </p:nvSpPr>
        <p:spPr>
          <a:xfrm>
            <a:off x="457200" y="2514600"/>
            <a:ext cx="8229600" cy="2819400"/>
          </a:xfrm>
          <a:solidFill>
            <a:schemeClr val="bg1"/>
          </a:solidFill>
        </p:spPr>
        <p:txBody>
          <a:bodyPr/>
          <a:lstStyle/>
          <a:p>
            <a:pPr algn="ctr" eaLnBrk="1" hangingPunct="1">
              <a:buFontTx/>
              <a:buNone/>
            </a:pPr>
            <a:r>
              <a:rPr lang="en-US" sz="7200" smtClean="0">
                <a:latin typeface="Times New Roman" pitchFamily="18" charset="0"/>
                <a:cs typeface="Times New Roman" pitchFamily="18" charset="0"/>
              </a:rPr>
              <a:t>Kennedy To Bardot:</a:t>
            </a:r>
          </a:p>
          <a:p>
            <a:pPr algn="ctr" eaLnBrk="1" hangingPunct="1">
              <a:buFontTx/>
              <a:buNone/>
            </a:pPr>
            <a:r>
              <a:rPr lang="en-US" sz="7200" smtClean="0">
                <a:latin typeface="Times New Roman" pitchFamily="18" charset="0"/>
                <a:cs typeface="Times New Roman" pitchFamily="18" charset="0"/>
              </a:rPr>
              <a:t>Too Much Sanpaku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1747">
                                            <p:bg/>
                                          </p:spTgt>
                                        </p:tgtEl>
                                        <p:attrNameLst>
                                          <p:attrName>style.visibility</p:attrName>
                                        </p:attrNameLst>
                                      </p:cBhvr>
                                      <p:to>
                                        <p:strVal val="visible"/>
                                      </p:to>
                                    </p:set>
                                    <p:animEffect transition="in" filter="box(out)">
                                      <p:cBhvr>
                                        <p:cTn id="11" dur="500"/>
                                        <p:tgtEl>
                                          <p:spTgt spid="31747">
                                            <p:bg/>
                                          </p:spTgt>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31747">
                                            <p:txEl>
                                              <p:pRg st="0" end="0"/>
                                            </p:txEl>
                                          </p:spTgt>
                                        </p:tgtEl>
                                        <p:attrNameLst>
                                          <p:attrName>style.visibility</p:attrName>
                                        </p:attrNameLst>
                                      </p:cBhvr>
                                      <p:to>
                                        <p:strVal val="visible"/>
                                      </p:to>
                                    </p:set>
                                    <p:animEffect transition="in" filter="box(out)">
                                      <p:cBhvr>
                                        <p:cTn id="14" dur="500"/>
                                        <p:tgtEl>
                                          <p:spTgt spid="31747">
                                            <p:txEl>
                                              <p:pRg st="0" end="0"/>
                                            </p:tx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31747">
                                            <p:txEl>
                                              <p:pRg st="1" end="1"/>
                                            </p:txEl>
                                          </p:spTgt>
                                        </p:tgtEl>
                                        <p:attrNameLst>
                                          <p:attrName>style.visibility</p:attrName>
                                        </p:attrNameLst>
                                      </p:cBhvr>
                                      <p:to>
                                        <p:strVal val="visible"/>
                                      </p:to>
                                    </p:set>
                                    <p:animEffect transition="in" filter="box(out)">
                                      <p:cBhvr>
                                        <p:cTn id="17"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ht3"/>
          <p:cNvPicPr>
            <a:picLocks noGrp="1" noChangeAspect="1" noChangeArrowheads="1"/>
          </p:cNvPicPr>
          <p:nvPr>
            <p:ph/>
          </p:nvPr>
        </p:nvPicPr>
        <p:blipFill>
          <a:blip r:embed="rId3" cstate="print"/>
          <a:srcRect/>
          <a:stretch>
            <a:fillRect/>
          </a:stretch>
        </p:blipFill>
        <p:spPr>
          <a:xfrm>
            <a:off x="1752600" y="3505200"/>
            <a:ext cx="5588000" cy="1143000"/>
          </a:xfrm>
          <a:noFill/>
        </p:spPr>
      </p:pic>
      <p:sp>
        <p:nvSpPr>
          <p:cNvPr id="32772" name="Text Box 4"/>
          <p:cNvSpPr txBox="1">
            <a:spLocks noChangeArrowheads="1"/>
          </p:cNvSpPr>
          <p:nvPr/>
        </p:nvSpPr>
        <p:spPr bwMode="auto">
          <a:xfrm>
            <a:off x="914400" y="1493838"/>
            <a:ext cx="7162800" cy="1554162"/>
          </a:xfrm>
          <a:prstGeom prst="rect">
            <a:avLst/>
          </a:prstGeom>
          <a:noFill/>
          <a:ln w="9525">
            <a:noFill/>
            <a:miter lim="800000"/>
            <a:headEnd/>
            <a:tailEnd/>
          </a:ln>
        </p:spPr>
        <p:txBody>
          <a:bodyPr>
            <a:spAutoFit/>
          </a:bodyPr>
          <a:lstStyle/>
          <a:p>
            <a:r>
              <a:rPr lang="en-US" sz="3200">
                <a:solidFill>
                  <a:srgbClr val="FFFF00"/>
                </a:solidFill>
                <a:cs typeface="Arial" pitchFamily="34" charset="0"/>
              </a:rPr>
              <a:t>After Kennedy’s death</a:t>
            </a:r>
          </a:p>
          <a:p>
            <a:r>
              <a:rPr lang="en-US" sz="3200">
                <a:solidFill>
                  <a:srgbClr val="FFFF00"/>
                </a:solidFill>
                <a:cs typeface="Arial" pitchFamily="34" charset="0"/>
              </a:rPr>
              <a:t>Tom Wolfe revisited Ohsawa and</a:t>
            </a:r>
          </a:p>
          <a:p>
            <a:r>
              <a:rPr lang="en-US" sz="3200">
                <a:solidFill>
                  <a:srgbClr val="FFFF00"/>
                </a:solidFill>
                <a:cs typeface="Arial" pitchFamily="34" charset="0"/>
              </a:rPr>
              <a:t>wrote a second article on January 12, 1964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additive="base">
                                        <p:cTn id="7" dur="500" fill="hold"/>
                                        <p:tgtEl>
                                          <p:spTgt spid="32772"/>
                                        </p:tgtEl>
                                        <p:attrNameLst>
                                          <p:attrName>ppt_x</p:attrName>
                                        </p:attrNameLst>
                                      </p:cBhvr>
                                      <p:tavLst>
                                        <p:tav tm="0">
                                          <p:val>
                                            <p:strVal val="#ppt_x"/>
                                          </p:val>
                                        </p:tav>
                                        <p:tav tm="100000">
                                          <p:val>
                                            <p:strVal val="#ppt_x"/>
                                          </p:val>
                                        </p:tav>
                                      </p:tavLst>
                                    </p:anim>
                                    <p:anim calcmode="lin" valueType="num">
                                      <p:cBhvr additive="base">
                                        <p:cTn id="8" dur="500" fill="hold"/>
                                        <p:tgtEl>
                                          <p:spTgt spid="3277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770"/>
                                        </p:tgtEl>
                                        <p:attrNameLst>
                                          <p:attrName>style.visibility</p:attrName>
                                        </p:attrNameLst>
                                      </p:cBhvr>
                                      <p:to>
                                        <p:strVal val="visible"/>
                                      </p:to>
                                    </p:set>
                                    <p:anim calcmode="lin" valueType="num">
                                      <p:cBhvr additive="base">
                                        <p:cTn id="11" dur="500" fill="hold"/>
                                        <p:tgtEl>
                                          <p:spTgt spid="32770"/>
                                        </p:tgtEl>
                                        <p:attrNameLst>
                                          <p:attrName>ppt_x</p:attrName>
                                        </p:attrNameLst>
                                      </p:cBhvr>
                                      <p:tavLst>
                                        <p:tav tm="0">
                                          <p:val>
                                            <p:strVal val="#ppt_x"/>
                                          </p:val>
                                        </p:tav>
                                        <p:tav tm="100000">
                                          <p:val>
                                            <p:strVal val="#ppt_x"/>
                                          </p:val>
                                        </p:tav>
                                      </p:tavLst>
                                    </p:anim>
                                    <p:anim calcmode="lin" valueType="num">
                                      <p:cBhvr additive="base">
                                        <p:cTn id="12"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990600" y="1600200"/>
            <a:ext cx="7162800" cy="4572000"/>
          </a:xfrm>
          <a:solidFill>
            <a:schemeClr val="bg1"/>
          </a:solidFill>
        </p:spPr>
        <p:txBody>
          <a:bodyPr/>
          <a:lstStyle/>
          <a:p>
            <a:pPr algn="ctr" eaLnBrk="1" hangingPunct="1">
              <a:lnSpc>
                <a:spcPct val="90000"/>
              </a:lnSpc>
              <a:buFontTx/>
              <a:buNone/>
            </a:pPr>
            <a:r>
              <a:rPr lang="en-US" sz="4400" smtClean="0">
                <a:latin typeface="Times New Roman" pitchFamily="18" charset="0"/>
                <a:cs typeface="Times New Roman" pitchFamily="18" charset="0"/>
              </a:rPr>
              <a:t>Sanpaku On Second Avenue</a:t>
            </a:r>
          </a:p>
          <a:p>
            <a:pPr algn="ctr" eaLnBrk="1" hangingPunct="1">
              <a:lnSpc>
                <a:spcPct val="90000"/>
              </a:lnSpc>
              <a:buFontTx/>
              <a:buNone/>
            </a:pPr>
            <a:endParaRPr lang="en-US" sz="1800" smtClean="0">
              <a:latin typeface="Times New Roman" pitchFamily="18" charset="0"/>
              <a:cs typeface="Times New Roman" pitchFamily="18" charset="0"/>
            </a:endParaRPr>
          </a:p>
          <a:p>
            <a:pPr algn="dist" eaLnBrk="1" hangingPunct="1">
              <a:lnSpc>
                <a:spcPct val="90000"/>
              </a:lnSpc>
              <a:buFontTx/>
              <a:buNone/>
            </a:pPr>
            <a:r>
              <a:rPr lang="en-US" sz="2400" smtClean="0">
                <a:latin typeface="Times New Roman" pitchFamily="18" charset="0"/>
                <a:cs typeface="Times New Roman" pitchFamily="18" charset="0"/>
              </a:rPr>
              <a:t>Abdul Karim Kassem, President Ngo Dinh Diem</a:t>
            </a:r>
          </a:p>
          <a:p>
            <a:pPr algn="dist" eaLnBrk="1" hangingPunct="1">
              <a:lnSpc>
                <a:spcPct val="90000"/>
              </a:lnSpc>
              <a:buFontTx/>
              <a:buNone/>
            </a:pPr>
            <a:r>
              <a:rPr lang="en-US" sz="2400" smtClean="0">
                <a:latin typeface="Times New Roman" pitchFamily="18" charset="0"/>
                <a:cs typeface="Times New Roman" pitchFamily="18" charset="0"/>
              </a:rPr>
              <a:t>and President Kennedy; all </a:t>
            </a:r>
            <a:r>
              <a:rPr lang="en-US" sz="2400" b="1" i="1" smtClean="0">
                <a:latin typeface="Times New Roman" pitchFamily="18" charset="0"/>
                <a:cs typeface="Times New Roman" pitchFamily="18" charset="0"/>
              </a:rPr>
              <a:t>sanpaku</a:t>
            </a:r>
            <a:r>
              <a:rPr lang="en-US" sz="2400" smtClean="0">
                <a:latin typeface="Times New Roman" pitchFamily="18" charset="0"/>
                <a:cs typeface="Times New Roman" pitchFamily="18" charset="0"/>
              </a:rPr>
              <a:t> and,</a:t>
            </a:r>
          </a:p>
          <a:p>
            <a:pPr algn="dist" eaLnBrk="1" hangingPunct="1">
              <a:lnSpc>
                <a:spcPct val="90000"/>
              </a:lnSpc>
              <a:buFontTx/>
              <a:buNone/>
            </a:pPr>
            <a:r>
              <a:rPr lang="en-US" sz="2400" smtClean="0">
                <a:latin typeface="Times New Roman" pitchFamily="18" charset="0"/>
                <a:cs typeface="Times New Roman" pitchFamily="18" charset="0"/>
              </a:rPr>
              <a:t>now, all shot to death, all destroyed by the fate</a:t>
            </a:r>
          </a:p>
          <a:p>
            <a:pPr algn="dist" eaLnBrk="1" hangingPunct="1">
              <a:lnSpc>
                <a:spcPct val="90000"/>
              </a:lnSpc>
              <a:buFontTx/>
              <a:buNone/>
            </a:pPr>
            <a:r>
              <a:rPr lang="en-US" sz="2400" smtClean="0">
                <a:latin typeface="Times New Roman" pitchFamily="18" charset="0"/>
                <a:cs typeface="Times New Roman" pitchFamily="18" charset="0"/>
              </a:rPr>
              <a:t>of the </a:t>
            </a:r>
            <a:r>
              <a:rPr lang="en-US" sz="2400" b="1" smtClean="0">
                <a:latin typeface="Times New Roman" pitchFamily="18" charset="0"/>
                <a:cs typeface="Times New Roman" pitchFamily="18" charset="0"/>
              </a:rPr>
              <a:t>sanpaku</a:t>
            </a:r>
            <a:r>
              <a:rPr lang="en-US" sz="2400" smtClean="0">
                <a:latin typeface="Times New Roman" pitchFamily="18" charset="0"/>
                <a:cs typeface="Times New Roman" pitchFamily="18" charset="0"/>
              </a:rPr>
              <a:t>, which is more than a coincidence</a:t>
            </a:r>
          </a:p>
          <a:p>
            <a:pPr algn="dist" eaLnBrk="1" hangingPunct="1">
              <a:lnSpc>
                <a:spcPct val="90000"/>
              </a:lnSpc>
              <a:buFontTx/>
              <a:buNone/>
            </a:pPr>
            <a:r>
              <a:rPr lang="en-US" sz="2400" smtClean="0">
                <a:latin typeface="Times New Roman" pitchFamily="18" charset="0"/>
                <a:cs typeface="Times New Roman" pitchFamily="18" charset="0"/>
              </a:rPr>
              <a:t>and should be an alarm signal to men and nations,</a:t>
            </a:r>
          </a:p>
          <a:p>
            <a:pPr algn="dist" eaLnBrk="1" hangingPunct="1">
              <a:lnSpc>
                <a:spcPct val="90000"/>
              </a:lnSpc>
              <a:buFontTx/>
              <a:buNone/>
            </a:pPr>
            <a:r>
              <a:rPr lang="en-US" sz="2400" smtClean="0">
                <a:latin typeface="Times New Roman" pitchFamily="18" charset="0"/>
                <a:cs typeface="Times New Roman" pitchFamily="18" charset="0"/>
              </a:rPr>
              <a:t>say the Macrobiotics, for thus it has been demon-</a:t>
            </a:r>
          </a:p>
          <a:p>
            <a:pPr algn="dist" eaLnBrk="1" hangingPunct="1">
              <a:lnSpc>
                <a:spcPct val="90000"/>
              </a:lnSpc>
              <a:buFontTx/>
              <a:buNone/>
            </a:pPr>
            <a:r>
              <a:rPr lang="en-US" sz="2400" smtClean="0">
                <a:latin typeface="Times New Roman" pitchFamily="18" charset="0"/>
                <a:cs typeface="Times New Roman" pitchFamily="18" charset="0"/>
              </a:rPr>
              <a:t>strated by their leader, George Ohsawa, Japanese</a:t>
            </a:r>
          </a:p>
          <a:p>
            <a:pPr eaLnBrk="1" hangingPunct="1">
              <a:lnSpc>
                <a:spcPct val="90000"/>
              </a:lnSpc>
              <a:buFontTx/>
              <a:buNone/>
            </a:pPr>
            <a:r>
              <a:rPr lang="en-US" sz="2400" smtClean="0">
                <a:latin typeface="Times New Roman" pitchFamily="18" charset="0"/>
                <a:cs typeface="Times New Roman" pitchFamily="18" charset="0"/>
              </a:rPr>
              <a:t>Prophet of the Unique Principle.</a:t>
            </a:r>
            <a:endParaRPr lang="en-US" sz="2400" b="1" i="1" smtClean="0">
              <a:latin typeface="Times New Roman" pitchFamily="18" charset="0"/>
              <a:cs typeface="Times New Roman" pitchFamily="18" charset="0"/>
            </a:endParaRPr>
          </a:p>
        </p:txBody>
      </p:sp>
      <p:sp>
        <p:nvSpPr>
          <p:cNvPr id="33797" name="Text Box 5"/>
          <p:cNvSpPr txBox="1">
            <a:spLocks noChangeArrowheads="1"/>
          </p:cNvSpPr>
          <p:nvPr/>
        </p:nvSpPr>
        <p:spPr bwMode="auto">
          <a:xfrm>
            <a:off x="736600" y="615950"/>
            <a:ext cx="7612063" cy="579438"/>
          </a:xfrm>
          <a:prstGeom prst="rect">
            <a:avLst/>
          </a:prstGeom>
          <a:noFill/>
          <a:ln w="9525">
            <a:noFill/>
            <a:miter lim="800000"/>
            <a:headEnd/>
            <a:tailEnd/>
          </a:ln>
        </p:spPr>
        <p:txBody>
          <a:bodyPr wrap="none">
            <a:spAutoFit/>
          </a:bodyPr>
          <a:lstStyle/>
          <a:p>
            <a:r>
              <a:rPr lang="en-US" sz="3200">
                <a:solidFill>
                  <a:srgbClr val="FFFF00"/>
                </a:solidFill>
              </a:rPr>
              <a:t>January 12, 1964 - New York Herald Tribune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additive="base">
                                        <p:cTn id="7" dur="500" fill="hold"/>
                                        <p:tgtEl>
                                          <p:spTgt spid="33797"/>
                                        </p:tgtEl>
                                        <p:attrNameLst>
                                          <p:attrName>ppt_x</p:attrName>
                                        </p:attrNameLst>
                                      </p:cBhvr>
                                      <p:tavLst>
                                        <p:tav tm="0">
                                          <p:val>
                                            <p:strVal val="#ppt_x"/>
                                          </p:val>
                                        </p:tav>
                                        <p:tav tm="100000">
                                          <p:val>
                                            <p:strVal val="#ppt_x"/>
                                          </p:val>
                                        </p:tav>
                                      </p:tavLst>
                                    </p:anim>
                                    <p:anim calcmode="lin" valueType="num">
                                      <p:cBhvr additive="base">
                                        <p:cTn id="8" dur="500" fill="hold"/>
                                        <p:tgtEl>
                                          <p:spTgt spid="337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32" fill="hold" grpId="0" nodeType="afterEffect">
                                  <p:stCondLst>
                                    <p:cond delay="0"/>
                                  </p:stCondLst>
                                  <p:childTnLst>
                                    <p:set>
                                      <p:cBhvr>
                                        <p:cTn id="11" dur="1" fill="hold">
                                          <p:stCondLst>
                                            <p:cond delay="0"/>
                                          </p:stCondLst>
                                        </p:cTn>
                                        <p:tgtEl>
                                          <p:spTgt spid="33795">
                                            <p:bg/>
                                          </p:spTgt>
                                        </p:tgtEl>
                                        <p:attrNameLst>
                                          <p:attrName>style.visibility</p:attrName>
                                        </p:attrNameLst>
                                      </p:cBhvr>
                                      <p:to>
                                        <p:strVal val="visible"/>
                                      </p:to>
                                    </p:set>
                                    <p:animEffect transition="in" filter="box(out)">
                                      <p:cBhvr>
                                        <p:cTn id="12" dur="500"/>
                                        <p:tgtEl>
                                          <p:spTgt spid="33795">
                                            <p:bg/>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33795">
                                            <p:txEl>
                                              <p:pRg st="0" end="0"/>
                                            </p:txEl>
                                          </p:spTgt>
                                        </p:tgtEl>
                                        <p:attrNameLst>
                                          <p:attrName>style.visibility</p:attrName>
                                        </p:attrNameLst>
                                      </p:cBhvr>
                                      <p:to>
                                        <p:strVal val="visible"/>
                                      </p:to>
                                    </p:set>
                                    <p:animEffect transition="in" filter="box(out)">
                                      <p:cBhvr>
                                        <p:cTn id="15" dur="500"/>
                                        <p:tgtEl>
                                          <p:spTgt spid="33795">
                                            <p:txEl>
                                              <p:pRg st="0" end="0"/>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33795">
                                            <p:txEl>
                                              <p:pRg st="2" end="2"/>
                                            </p:txEl>
                                          </p:spTgt>
                                        </p:tgtEl>
                                        <p:attrNameLst>
                                          <p:attrName>style.visibility</p:attrName>
                                        </p:attrNameLst>
                                      </p:cBhvr>
                                      <p:to>
                                        <p:strVal val="visible"/>
                                      </p:to>
                                    </p:set>
                                    <p:animEffect transition="in" filter="box(out)">
                                      <p:cBhvr>
                                        <p:cTn id="18" dur="500"/>
                                        <p:tgtEl>
                                          <p:spTgt spid="33795">
                                            <p:txEl>
                                              <p:pRg st="2" end="2"/>
                                            </p:txEl>
                                          </p:spTgt>
                                        </p:tgtEl>
                                      </p:cBhvr>
                                    </p:animEffect>
                                  </p:childTnLst>
                                </p:cTn>
                              </p:par>
                              <p:par>
                                <p:cTn id="19" presetID="4" presetClass="entr" presetSubtype="32" fill="hold" grpId="0" nodeType="withEffect">
                                  <p:stCondLst>
                                    <p:cond delay="0"/>
                                  </p:stCondLst>
                                  <p:childTnLst>
                                    <p:set>
                                      <p:cBhvr>
                                        <p:cTn id="20" dur="1" fill="hold">
                                          <p:stCondLst>
                                            <p:cond delay="0"/>
                                          </p:stCondLst>
                                        </p:cTn>
                                        <p:tgtEl>
                                          <p:spTgt spid="33795">
                                            <p:txEl>
                                              <p:pRg st="3" end="3"/>
                                            </p:txEl>
                                          </p:spTgt>
                                        </p:tgtEl>
                                        <p:attrNameLst>
                                          <p:attrName>style.visibility</p:attrName>
                                        </p:attrNameLst>
                                      </p:cBhvr>
                                      <p:to>
                                        <p:strVal val="visible"/>
                                      </p:to>
                                    </p:set>
                                    <p:animEffect transition="in" filter="box(out)">
                                      <p:cBhvr>
                                        <p:cTn id="21" dur="500"/>
                                        <p:tgtEl>
                                          <p:spTgt spid="33795">
                                            <p:txEl>
                                              <p:pRg st="3" end="3"/>
                                            </p:txEl>
                                          </p:spTgt>
                                        </p:tgtEl>
                                      </p:cBhvr>
                                    </p:animEffect>
                                  </p:childTnLst>
                                </p:cTn>
                              </p:par>
                              <p:par>
                                <p:cTn id="22" presetID="4" presetClass="entr" presetSubtype="32" fill="hold" grpId="0" nodeType="withEffect">
                                  <p:stCondLst>
                                    <p:cond delay="0"/>
                                  </p:stCondLst>
                                  <p:childTnLst>
                                    <p:set>
                                      <p:cBhvr>
                                        <p:cTn id="23" dur="1" fill="hold">
                                          <p:stCondLst>
                                            <p:cond delay="0"/>
                                          </p:stCondLst>
                                        </p:cTn>
                                        <p:tgtEl>
                                          <p:spTgt spid="33795">
                                            <p:txEl>
                                              <p:pRg st="4" end="4"/>
                                            </p:txEl>
                                          </p:spTgt>
                                        </p:tgtEl>
                                        <p:attrNameLst>
                                          <p:attrName>style.visibility</p:attrName>
                                        </p:attrNameLst>
                                      </p:cBhvr>
                                      <p:to>
                                        <p:strVal val="visible"/>
                                      </p:to>
                                    </p:set>
                                    <p:animEffect transition="in" filter="box(out)">
                                      <p:cBhvr>
                                        <p:cTn id="24" dur="500"/>
                                        <p:tgtEl>
                                          <p:spTgt spid="33795">
                                            <p:txEl>
                                              <p:pRg st="4" end="4"/>
                                            </p:txEl>
                                          </p:spTgt>
                                        </p:tgtEl>
                                      </p:cBhvr>
                                    </p:animEffect>
                                  </p:childTnLst>
                                </p:cTn>
                              </p:par>
                              <p:par>
                                <p:cTn id="25" presetID="4" presetClass="entr" presetSubtype="32" fill="hold" grpId="0" nodeType="with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animEffect transition="in" filter="box(out)">
                                      <p:cBhvr>
                                        <p:cTn id="27" dur="500"/>
                                        <p:tgtEl>
                                          <p:spTgt spid="33795">
                                            <p:txEl>
                                              <p:pRg st="5" end="5"/>
                                            </p:txEl>
                                          </p:spTgt>
                                        </p:tgtEl>
                                      </p:cBhvr>
                                    </p:animEffect>
                                  </p:childTnLst>
                                </p:cTn>
                              </p:par>
                              <p:par>
                                <p:cTn id="28" presetID="4" presetClass="entr" presetSubtype="32" fill="hold" grpId="0" nodeType="withEffect">
                                  <p:stCondLst>
                                    <p:cond delay="0"/>
                                  </p:stCondLst>
                                  <p:childTnLst>
                                    <p:set>
                                      <p:cBhvr>
                                        <p:cTn id="29" dur="1" fill="hold">
                                          <p:stCondLst>
                                            <p:cond delay="0"/>
                                          </p:stCondLst>
                                        </p:cTn>
                                        <p:tgtEl>
                                          <p:spTgt spid="33795">
                                            <p:txEl>
                                              <p:pRg st="6" end="6"/>
                                            </p:txEl>
                                          </p:spTgt>
                                        </p:tgtEl>
                                        <p:attrNameLst>
                                          <p:attrName>style.visibility</p:attrName>
                                        </p:attrNameLst>
                                      </p:cBhvr>
                                      <p:to>
                                        <p:strVal val="visible"/>
                                      </p:to>
                                    </p:set>
                                    <p:animEffect transition="in" filter="box(out)">
                                      <p:cBhvr>
                                        <p:cTn id="30" dur="500"/>
                                        <p:tgtEl>
                                          <p:spTgt spid="33795">
                                            <p:txEl>
                                              <p:pRg st="6" end="6"/>
                                            </p:txEl>
                                          </p:spTgt>
                                        </p:tgtEl>
                                      </p:cBhvr>
                                    </p:animEffect>
                                  </p:childTnLst>
                                </p:cTn>
                              </p:par>
                              <p:par>
                                <p:cTn id="31" presetID="4" presetClass="entr" presetSubtype="32" fill="hold" grpId="0" nodeType="withEffect">
                                  <p:stCondLst>
                                    <p:cond delay="0"/>
                                  </p:stCondLst>
                                  <p:childTnLst>
                                    <p:set>
                                      <p:cBhvr>
                                        <p:cTn id="32" dur="1" fill="hold">
                                          <p:stCondLst>
                                            <p:cond delay="0"/>
                                          </p:stCondLst>
                                        </p:cTn>
                                        <p:tgtEl>
                                          <p:spTgt spid="33795">
                                            <p:txEl>
                                              <p:pRg st="7" end="7"/>
                                            </p:txEl>
                                          </p:spTgt>
                                        </p:tgtEl>
                                        <p:attrNameLst>
                                          <p:attrName>style.visibility</p:attrName>
                                        </p:attrNameLst>
                                      </p:cBhvr>
                                      <p:to>
                                        <p:strVal val="visible"/>
                                      </p:to>
                                    </p:set>
                                    <p:animEffect transition="in" filter="box(out)">
                                      <p:cBhvr>
                                        <p:cTn id="33" dur="500"/>
                                        <p:tgtEl>
                                          <p:spTgt spid="33795">
                                            <p:txEl>
                                              <p:pRg st="7" end="7"/>
                                            </p:txEl>
                                          </p:spTgt>
                                        </p:tgtEl>
                                      </p:cBhvr>
                                    </p:animEffect>
                                  </p:childTnLst>
                                </p:cTn>
                              </p:par>
                              <p:par>
                                <p:cTn id="34" presetID="4" presetClass="entr" presetSubtype="32" fill="hold" grpId="0" nodeType="withEffect">
                                  <p:stCondLst>
                                    <p:cond delay="0"/>
                                  </p:stCondLst>
                                  <p:childTnLst>
                                    <p:set>
                                      <p:cBhvr>
                                        <p:cTn id="35" dur="1" fill="hold">
                                          <p:stCondLst>
                                            <p:cond delay="0"/>
                                          </p:stCondLst>
                                        </p:cTn>
                                        <p:tgtEl>
                                          <p:spTgt spid="33795">
                                            <p:txEl>
                                              <p:pRg st="8" end="8"/>
                                            </p:txEl>
                                          </p:spTgt>
                                        </p:tgtEl>
                                        <p:attrNameLst>
                                          <p:attrName>style.visibility</p:attrName>
                                        </p:attrNameLst>
                                      </p:cBhvr>
                                      <p:to>
                                        <p:strVal val="visible"/>
                                      </p:to>
                                    </p:set>
                                    <p:animEffect transition="in" filter="box(out)">
                                      <p:cBhvr>
                                        <p:cTn id="36" dur="500"/>
                                        <p:tgtEl>
                                          <p:spTgt spid="33795">
                                            <p:txEl>
                                              <p:pRg st="8" end="8"/>
                                            </p:txEl>
                                          </p:spTgt>
                                        </p:tgtEl>
                                      </p:cBhvr>
                                    </p:animEffect>
                                  </p:childTnLst>
                                </p:cTn>
                              </p:par>
                              <p:par>
                                <p:cTn id="37" presetID="4" presetClass="entr" presetSubtype="32" fill="hold" grpId="0" nodeType="withEffect">
                                  <p:stCondLst>
                                    <p:cond delay="0"/>
                                  </p:stCondLst>
                                  <p:childTnLst>
                                    <p:set>
                                      <p:cBhvr>
                                        <p:cTn id="38" dur="1" fill="hold">
                                          <p:stCondLst>
                                            <p:cond delay="0"/>
                                          </p:stCondLst>
                                        </p:cTn>
                                        <p:tgtEl>
                                          <p:spTgt spid="33795">
                                            <p:txEl>
                                              <p:pRg st="9" end="9"/>
                                            </p:txEl>
                                          </p:spTgt>
                                        </p:tgtEl>
                                        <p:attrNameLst>
                                          <p:attrName>style.visibility</p:attrName>
                                        </p:attrNameLst>
                                      </p:cBhvr>
                                      <p:to>
                                        <p:strVal val="visible"/>
                                      </p:to>
                                    </p:set>
                                    <p:animEffect transition="in" filter="box(out)">
                                      <p:cBhvr>
                                        <p:cTn id="39" dur="500"/>
                                        <p:tgtEl>
                                          <p:spTgt spid="337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P spid="337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514600"/>
            <a:ext cx="8229600" cy="1143000"/>
          </a:xfrm>
        </p:spPr>
        <p:txBody>
          <a:bodyPr/>
          <a:lstStyle/>
          <a:p>
            <a:pPr eaLnBrk="1" hangingPunct="1"/>
            <a:r>
              <a:rPr lang="en-US" sz="3600" smtClean="0">
                <a:solidFill>
                  <a:srgbClr val="FFFF00"/>
                </a:solidFill>
                <a:latin typeface="Times New Roman" pitchFamily="18" charset="0"/>
                <a:cs typeface="Times New Roman" pitchFamily="18" charset="0"/>
              </a:rPr>
              <a:t>This presentation is dedicated to…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time_kassem"/>
          <p:cNvPicPr>
            <a:picLocks noGrp="1" noChangeAspect="1" noChangeArrowheads="1"/>
          </p:cNvPicPr>
          <p:nvPr>
            <p:ph/>
          </p:nvPr>
        </p:nvPicPr>
        <p:blipFill>
          <a:blip r:embed="rId3" cstate="print"/>
          <a:srcRect/>
          <a:stretch>
            <a:fillRect/>
          </a:stretch>
        </p:blipFill>
        <p:spPr>
          <a:xfrm>
            <a:off x="2362200" y="0"/>
            <a:ext cx="4441825" cy="5851525"/>
          </a:xfrm>
          <a:noFill/>
        </p:spPr>
      </p:pic>
      <p:sp>
        <p:nvSpPr>
          <p:cNvPr id="34822" name="Text Box 6"/>
          <p:cNvSpPr txBox="1">
            <a:spLocks noChangeArrowheads="1"/>
          </p:cNvSpPr>
          <p:nvPr/>
        </p:nvSpPr>
        <p:spPr bwMode="auto">
          <a:xfrm>
            <a:off x="990600" y="6110288"/>
            <a:ext cx="7172325" cy="396875"/>
          </a:xfrm>
          <a:prstGeom prst="rect">
            <a:avLst/>
          </a:prstGeom>
          <a:noFill/>
          <a:ln w="9525">
            <a:noFill/>
            <a:miter lim="800000"/>
            <a:headEnd/>
            <a:tailEnd/>
          </a:ln>
        </p:spPr>
        <p:txBody>
          <a:bodyPr wrap="none">
            <a:spAutoFit/>
          </a:bodyPr>
          <a:lstStyle/>
          <a:p>
            <a:r>
              <a:rPr lang="en-US">
                <a:solidFill>
                  <a:srgbClr val="FFFF00"/>
                </a:solidFill>
              </a:rPr>
              <a:t>Abdul Karim Kassem, ruler of Iraq,</a:t>
            </a:r>
            <a:r>
              <a:rPr lang="en-US"/>
              <a:t> </a:t>
            </a:r>
            <a:r>
              <a:rPr lang="en-US">
                <a:solidFill>
                  <a:srgbClr val="FF3300"/>
                </a:solidFill>
              </a:rPr>
              <a:t>shot and killed, February 9 1963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ox(in)">
                                      <p:cBhvr>
                                        <p:cTn id="7" dur="500"/>
                                        <p:tgtEl>
                                          <p:spTgt spid="3482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4822"/>
                                        </p:tgtEl>
                                        <p:attrNameLst>
                                          <p:attrName>style.visibility</p:attrName>
                                        </p:attrNameLst>
                                      </p:cBhvr>
                                      <p:to>
                                        <p:strVal val="visible"/>
                                      </p:to>
                                    </p:set>
                                    <p:animEffect transition="in" filter="box(out)">
                                      <p:cBhvr>
                                        <p:cTn id="11"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415925" y="6110288"/>
            <a:ext cx="8337550" cy="396875"/>
          </a:xfrm>
          <a:prstGeom prst="rect">
            <a:avLst/>
          </a:prstGeom>
          <a:noFill/>
          <a:ln w="9525">
            <a:noFill/>
            <a:miter lim="800000"/>
            <a:headEnd/>
            <a:tailEnd/>
          </a:ln>
        </p:spPr>
        <p:txBody>
          <a:bodyPr wrap="none">
            <a:spAutoFit/>
          </a:bodyPr>
          <a:lstStyle/>
          <a:p>
            <a:r>
              <a:rPr lang="en-US">
                <a:solidFill>
                  <a:srgbClr val="FFFF00"/>
                </a:solidFill>
              </a:rPr>
              <a:t>Ngo Dinh Diem, President of South Vietnam,</a:t>
            </a:r>
            <a:r>
              <a:rPr lang="en-US"/>
              <a:t> </a:t>
            </a:r>
            <a:r>
              <a:rPr lang="en-US">
                <a:solidFill>
                  <a:srgbClr val="FF3300"/>
                </a:solidFill>
              </a:rPr>
              <a:t>shot and killed, November 2 1963</a:t>
            </a:r>
          </a:p>
        </p:txBody>
      </p:sp>
      <p:pic>
        <p:nvPicPr>
          <p:cNvPr id="37900" name="Picture 12" descr="Diem_time"/>
          <p:cNvPicPr>
            <a:picLocks noGrp="1" noChangeAspect="1" noChangeArrowheads="1"/>
          </p:cNvPicPr>
          <p:nvPr>
            <p:ph/>
          </p:nvPr>
        </p:nvPicPr>
        <p:blipFill>
          <a:blip r:embed="rId3" cstate="print"/>
          <a:srcRect/>
          <a:stretch>
            <a:fillRect/>
          </a:stretch>
        </p:blipFill>
        <p:spPr>
          <a:xfrm>
            <a:off x="2667000" y="685800"/>
            <a:ext cx="3810000" cy="50196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7900"/>
                                        </p:tgtEl>
                                        <p:attrNameLst>
                                          <p:attrName>style.visibility</p:attrName>
                                        </p:attrNameLst>
                                      </p:cBhvr>
                                      <p:to>
                                        <p:strVal val="visible"/>
                                      </p:to>
                                    </p:set>
                                    <p:animEffect transition="in" filter="box(in)">
                                      <p:cBhvr>
                                        <p:cTn id="7" dur="500"/>
                                        <p:tgtEl>
                                          <p:spTgt spid="37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box(out)">
                                      <p:cBhvr>
                                        <p:cTn id="11"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273175" y="6110288"/>
            <a:ext cx="6626225" cy="396875"/>
          </a:xfrm>
          <a:prstGeom prst="rect">
            <a:avLst/>
          </a:prstGeom>
          <a:noFill/>
          <a:ln w="9525">
            <a:noFill/>
            <a:miter lim="800000"/>
            <a:headEnd/>
            <a:tailEnd/>
          </a:ln>
        </p:spPr>
        <p:txBody>
          <a:bodyPr wrap="none">
            <a:spAutoFit/>
          </a:bodyPr>
          <a:lstStyle/>
          <a:p>
            <a:r>
              <a:rPr lang="en-US">
                <a:solidFill>
                  <a:srgbClr val="FFFF00"/>
                </a:solidFill>
              </a:rPr>
              <a:t>President John F. Kennedy,</a:t>
            </a:r>
            <a:r>
              <a:rPr lang="en-US"/>
              <a:t> </a:t>
            </a:r>
            <a:r>
              <a:rPr lang="en-US">
                <a:solidFill>
                  <a:srgbClr val="FF3300"/>
                </a:solidFill>
              </a:rPr>
              <a:t>shot and killed, November 22 1963</a:t>
            </a:r>
          </a:p>
        </p:txBody>
      </p:sp>
      <p:pic>
        <p:nvPicPr>
          <p:cNvPr id="39944" name="Picture 8" descr="jfk-portrait"/>
          <p:cNvPicPr>
            <a:picLocks noGrp="1" noChangeAspect="1" noChangeArrowheads="1"/>
          </p:cNvPicPr>
          <p:nvPr>
            <p:ph/>
          </p:nvPr>
        </p:nvPicPr>
        <p:blipFill>
          <a:blip r:embed="rId3" cstate="print"/>
          <a:srcRect/>
          <a:stretch>
            <a:fillRect/>
          </a:stretch>
        </p:blipFill>
        <p:spPr>
          <a:xfrm>
            <a:off x="2667000" y="762000"/>
            <a:ext cx="3810000" cy="48133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box(in)">
                                      <p:cBhvr>
                                        <p:cTn id="7" dur="500"/>
                                        <p:tgtEl>
                                          <p:spTgt spid="3994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9938"/>
                                        </p:tgtEl>
                                        <p:attrNameLst>
                                          <p:attrName>style.visibility</p:attrName>
                                        </p:attrNameLst>
                                      </p:cBhvr>
                                      <p:to>
                                        <p:strVal val="visible"/>
                                      </p:to>
                                    </p:set>
                                    <p:animEffect transition="in" filter="box(out)">
                                      <p:cBhvr>
                                        <p:cTn id="11"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ctrTitle"/>
          </p:nvPr>
        </p:nvSpPr>
        <p:spPr>
          <a:xfrm>
            <a:off x="685800" y="2416175"/>
            <a:ext cx="7772400" cy="1470025"/>
          </a:xfrm>
        </p:spPr>
        <p:txBody>
          <a:bodyPr/>
          <a:lstStyle/>
          <a:p>
            <a:pPr eaLnBrk="1" hangingPunct="1"/>
            <a:r>
              <a:rPr lang="en-US" sz="3200" smtClean="0">
                <a:solidFill>
                  <a:schemeClr val="bg1"/>
                </a:solidFill>
                <a:latin typeface="Times New Roman" pitchFamily="18" charset="0"/>
                <a:cs typeface="Times New Roman" pitchFamily="18" charset="0"/>
              </a:rPr>
              <a:t>So what exactly is</a:t>
            </a:r>
            <a:r>
              <a:rPr lang="en-US" sz="3200" smtClean="0">
                <a:solidFill>
                  <a:srgbClr val="FFFF00"/>
                </a:solidFill>
                <a:latin typeface="Times New Roman" pitchFamily="18" charset="0"/>
                <a:cs typeface="Times New Roman" pitchFamily="18" charset="0"/>
              </a:rPr>
              <a:t> SANPAKU???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381000"/>
            <a:ext cx="7772400" cy="1828800"/>
          </a:xfrm>
        </p:spPr>
        <p:txBody>
          <a:bodyPr/>
          <a:lstStyle/>
          <a:p>
            <a:pPr eaLnBrk="1" hangingPunct="1"/>
            <a:r>
              <a:rPr lang="en-US" sz="4000" smtClean="0">
                <a:solidFill>
                  <a:srgbClr val="FFFF00"/>
                </a:solidFill>
                <a:latin typeface="Times New Roman" pitchFamily="18" charset="0"/>
                <a:cs typeface="Times New Roman" pitchFamily="18" charset="0"/>
              </a:rPr>
              <a:t>Sanpaku</a:t>
            </a:r>
            <a:br>
              <a:rPr lang="en-US" sz="4000" smtClean="0">
                <a:solidFill>
                  <a:srgbClr val="FFFF00"/>
                </a:solidFill>
                <a:latin typeface="Times New Roman" pitchFamily="18" charset="0"/>
                <a:cs typeface="Times New Roman" pitchFamily="18" charset="0"/>
              </a:rPr>
            </a:br>
            <a:r>
              <a:rPr lang="en-US" sz="4000" i="1" smtClean="0">
                <a:solidFill>
                  <a:srgbClr val="FFFF00"/>
                </a:solidFill>
                <a:latin typeface="Times New Roman" pitchFamily="18" charset="0"/>
                <a:cs typeface="Times New Roman" pitchFamily="18" charset="0"/>
              </a:rPr>
              <a:t>(sa – nm – PAH - koo)</a:t>
            </a:r>
            <a:r>
              <a:rPr lang="en-US" sz="4000" smtClean="0">
                <a:solidFill>
                  <a:srgbClr val="FFFF00"/>
                </a:solidFill>
                <a:latin typeface="Times New Roman" pitchFamily="18" charset="0"/>
                <a:cs typeface="Times New Roman" pitchFamily="18" charset="0"/>
              </a:rPr>
              <a:t/>
            </a:r>
            <a:br>
              <a:rPr lang="en-US" sz="4000" smtClean="0">
                <a:solidFill>
                  <a:srgbClr val="FFFF00"/>
                </a:solidFill>
                <a:latin typeface="Times New Roman" pitchFamily="18" charset="0"/>
                <a:cs typeface="Times New Roman" pitchFamily="18" charset="0"/>
              </a:rPr>
            </a:br>
            <a:r>
              <a:rPr lang="en-US" sz="4000" smtClean="0">
                <a:solidFill>
                  <a:srgbClr val="FFFF00"/>
                </a:solidFill>
                <a:latin typeface="Times New Roman" pitchFamily="18" charset="0"/>
                <a:cs typeface="Times New Roman" pitchFamily="18" charset="0"/>
              </a:rPr>
              <a:t>eyeball/iris comparative analysis</a:t>
            </a:r>
          </a:p>
        </p:txBody>
      </p:sp>
      <p:sp>
        <p:nvSpPr>
          <p:cNvPr id="59395" name="Text Box 3"/>
          <p:cNvSpPr txBox="1">
            <a:spLocks noChangeArrowheads="1"/>
          </p:cNvSpPr>
          <p:nvPr/>
        </p:nvSpPr>
        <p:spPr bwMode="auto">
          <a:xfrm>
            <a:off x="762000" y="2438400"/>
            <a:ext cx="7315200" cy="3260725"/>
          </a:xfrm>
          <a:prstGeom prst="rect">
            <a:avLst/>
          </a:prstGeom>
          <a:noFill/>
          <a:ln w="9525">
            <a:noFill/>
            <a:miter lim="800000"/>
            <a:headEnd/>
            <a:tailEnd/>
          </a:ln>
        </p:spPr>
        <p:txBody>
          <a:bodyPr>
            <a:spAutoFit/>
          </a:bodyPr>
          <a:lstStyle/>
          <a:p>
            <a:pPr>
              <a:spcBef>
                <a:spcPct val="50000"/>
              </a:spcBef>
            </a:pPr>
            <a:r>
              <a:rPr lang="en-US" sz="3200">
                <a:cs typeface="Arial" pitchFamily="34" charset="0"/>
              </a:rPr>
              <a:t>“San” is Japanese for “three” and “paku” is Japanese for “white”. </a:t>
            </a:r>
          </a:p>
          <a:p>
            <a:pPr>
              <a:spcBef>
                <a:spcPct val="50000"/>
              </a:spcBef>
            </a:pPr>
            <a:r>
              <a:rPr lang="en-US" sz="3200">
                <a:cs typeface="Arial" pitchFamily="34" charset="0"/>
              </a:rPr>
              <a:t>“Sanpaku” eyes describes a condition where one is able to see three whites surrounding the iris when the person is looking forward straight.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dissolve">
                                      <p:cBhvr>
                                        <p:cTn id="7" dur="500"/>
                                        <p:tgtEl>
                                          <p:spTgt spid="5939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395"/>
                                        </p:tgtEl>
                                        <p:attrNameLst>
                                          <p:attrName>style.visibility</p:attrName>
                                        </p:attrNameLst>
                                      </p:cBhvr>
                                      <p:to>
                                        <p:strVal val="visible"/>
                                      </p:to>
                                    </p:set>
                                    <p:animEffect transition="in" filter="dissolve">
                                      <p:cBhvr>
                                        <p:cTn id="11"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39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228600"/>
            <a:ext cx="7772400" cy="1143000"/>
          </a:xfrm>
        </p:spPr>
        <p:txBody>
          <a:bodyPr/>
          <a:lstStyle/>
          <a:p>
            <a:pPr eaLnBrk="1" hangingPunct="1"/>
            <a:r>
              <a:rPr lang="en-US" sz="4000" smtClean="0">
                <a:solidFill>
                  <a:srgbClr val="FFFF00"/>
                </a:solidFill>
                <a:latin typeface="Times New Roman" pitchFamily="18" charset="0"/>
                <a:cs typeface="Times New Roman" pitchFamily="18" charset="0"/>
              </a:rPr>
              <a:t>Three basic eyeball/iris conditions</a:t>
            </a:r>
          </a:p>
        </p:txBody>
      </p:sp>
      <p:grpSp>
        <p:nvGrpSpPr>
          <p:cNvPr id="2" name="Group 3"/>
          <p:cNvGrpSpPr>
            <a:grpSpLocks/>
          </p:cNvGrpSpPr>
          <p:nvPr/>
        </p:nvGrpSpPr>
        <p:grpSpPr bwMode="auto">
          <a:xfrm>
            <a:off x="762000" y="3124200"/>
            <a:ext cx="7467600" cy="1143000"/>
            <a:chOff x="480" y="2016"/>
            <a:chExt cx="4704" cy="720"/>
          </a:xfrm>
        </p:grpSpPr>
        <p:sp>
          <p:nvSpPr>
            <p:cNvPr id="25618" name="Rectangle 4"/>
            <p:cNvSpPr>
              <a:spLocks noChangeArrowheads="1"/>
            </p:cNvSpPr>
            <p:nvPr/>
          </p:nvSpPr>
          <p:spPr bwMode="auto">
            <a:xfrm>
              <a:off x="480" y="2064"/>
              <a:ext cx="1824" cy="432"/>
            </a:xfrm>
            <a:prstGeom prst="rect">
              <a:avLst/>
            </a:prstGeom>
            <a:noFill/>
            <a:ln w="9525">
              <a:noFill/>
              <a:miter lim="800000"/>
              <a:headEnd/>
              <a:tailEnd/>
            </a:ln>
          </p:spPr>
          <p:txBody>
            <a:bodyPr/>
            <a:lstStyle/>
            <a:p>
              <a:pPr marL="609600" indent="-609600" algn="l">
                <a:spcBef>
                  <a:spcPct val="20000"/>
                </a:spcBef>
              </a:pPr>
              <a:r>
                <a:rPr lang="en-US" sz="3200">
                  <a:cs typeface="Arial" pitchFamily="34" charset="0"/>
                </a:rPr>
                <a:t>2.	Normal</a:t>
              </a:r>
            </a:p>
          </p:txBody>
        </p:sp>
        <p:grpSp>
          <p:nvGrpSpPr>
            <p:cNvPr id="25619" name="Group 5"/>
            <p:cNvGrpSpPr>
              <a:grpSpLocks/>
            </p:cNvGrpSpPr>
            <p:nvPr/>
          </p:nvGrpSpPr>
          <p:grpSpPr bwMode="auto">
            <a:xfrm>
              <a:off x="2448" y="2016"/>
              <a:ext cx="2736" cy="720"/>
              <a:chOff x="816" y="2304"/>
              <a:chExt cx="3936" cy="912"/>
            </a:xfrm>
          </p:grpSpPr>
          <p:sp>
            <p:nvSpPr>
              <p:cNvPr id="25620" name="Oval 6"/>
              <p:cNvSpPr>
                <a:spLocks noChangeArrowheads="1"/>
              </p:cNvSpPr>
              <p:nvPr/>
            </p:nvSpPr>
            <p:spPr bwMode="auto">
              <a:xfrm>
                <a:off x="816" y="2304"/>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5621" name="Oval 7"/>
              <p:cNvSpPr>
                <a:spLocks noChangeArrowheads="1"/>
              </p:cNvSpPr>
              <p:nvPr/>
            </p:nvSpPr>
            <p:spPr bwMode="auto">
              <a:xfrm>
                <a:off x="1200" y="2304"/>
                <a:ext cx="910" cy="912"/>
              </a:xfrm>
              <a:prstGeom prst="ellipse">
                <a:avLst/>
              </a:prstGeom>
              <a:solidFill>
                <a:schemeClr val="tx1"/>
              </a:solidFill>
              <a:ln w="9525">
                <a:solidFill>
                  <a:schemeClr val="tx1"/>
                </a:solidFill>
                <a:round/>
                <a:headEnd/>
                <a:tailEnd/>
              </a:ln>
            </p:spPr>
            <p:txBody>
              <a:bodyPr wrap="none" anchor="ctr"/>
              <a:lstStyle/>
              <a:p>
                <a:endParaRPr lang="en-US"/>
              </a:p>
            </p:txBody>
          </p:sp>
          <p:sp>
            <p:nvSpPr>
              <p:cNvPr id="25622" name="Oval 8"/>
              <p:cNvSpPr>
                <a:spLocks noChangeArrowheads="1"/>
              </p:cNvSpPr>
              <p:nvPr/>
            </p:nvSpPr>
            <p:spPr bwMode="auto">
              <a:xfrm>
                <a:off x="3072" y="2304"/>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5623" name="Oval 9"/>
              <p:cNvSpPr>
                <a:spLocks noChangeArrowheads="1"/>
              </p:cNvSpPr>
              <p:nvPr/>
            </p:nvSpPr>
            <p:spPr bwMode="auto">
              <a:xfrm>
                <a:off x="3456" y="2304"/>
                <a:ext cx="910" cy="912"/>
              </a:xfrm>
              <a:prstGeom prst="ellipse">
                <a:avLst/>
              </a:prstGeom>
              <a:solidFill>
                <a:schemeClr val="tx1"/>
              </a:solidFill>
              <a:ln w="9525">
                <a:solidFill>
                  <a:schemeClr val="tx1"/>
                </a:solidFill>
                <a:round/>
                <a:headEnd/>
                <a:tailEnd/>
              </a:ln>
            </p:spPr>
            <p:txBody>
              <a:bodyPr wrap="none" anchor="ctr"/>
              <a:lstStyle/>
              <a:p>
                <a:endParaRPr lang="en-US"/>
              </a:p>
            </p:txBody>
          </p:sp>
        </p:grpSp>
      </p:grpSp>
      <p:grpSp>
        <p:nvGrpSpPr>
          <p:cNvPr id="4" name="Group 10"/>
          <p:cNvGrpSpPr>
            <a:grpSpLocks/>
          </p:cNvGrpSpPr>
          <p:nvPr/>
        </p:nvGrpSpPr>
        <p:grpSpPr bwMode="auto">
          <a:xfrm>
            <a:off x="762000" y="4648200"/>
            <a:ext cx="7467600" cy="1371600"/>
            <a:chOff x="480" y="2832"/>
            <a:chExt cx="4704" cy="864"/>
          </a:xfrm>
        </p:grpSpPr>
        <p:sp>
          <p:nvSpPr>
            <p:cNvPr id="25612" name="Rectangle 11"/>
            <p:cNvSpPr>
              <a:spLocks noChangeArrowheads="1"/>
            </p:cNvSpPr>
            <p:nvPr/>
          </p:nvSpPr>
          <p:spPr bwMode="auto">
            <a:xfrm>
              <a:off x="480" y="2976"/>
              <a:ext cx="1824" cy="432"/>
            </a:xfrm>
            <a:prstGeom prst="rect">
              <a:avLst/>
            </a:prstGeom>
            <a:noFill/>
            <a:ln w="9525">
              <a:noFill/>
              <a:miter lim="800000"/>
              <a:headEnd/>
              <a:tailEnd/>
            </a:ln>
          </p:spPr>
          <p:txBody>
            <a:bodyPr/>
            <a:lstStyle/>
            <a:p>
              <a:pPr marL="609600" indent="-609600" algn="l">
                <a:spcBef>
                  <a:spcPct val="20000"/>
                </a:spcBef>
                <a:buFontTx/>
                <a:buAutoNum type="arabicPeriod" startAt="3"/>
              </a:pPr>
              <a:r>
                <a:rPr lang="en-US" sz="3200">
                  <a:cs typeface="Arial" pitchFamily="34" charset="0"/>
                </a:rPr>
                <a:t>Sanpaku</a:t>
              </a:r>
            </a:p>
            <a:p>
              <a:pPr marL="609600" indent="-609600" algn="l">
                <a:spcBef>
                  <a:spcPct val="20000"/>
                </a:spcBef>
              </a:pPr>
              <a:r>
                <a:rPr lang="en-US" i="1">
                  <a:cs typeface="Arial" pitchFamily="34" charset="0"/>
                </a:rPr>
                <a:t>	</a:t>
              </a:r>
              <a:r>
                <a:rPr lang="en-US" sz="2800" i="1">
                  <a:cs typeface="Arial" pitchFamily="34" charset="0"/>
                </a:rPr>
                <a:t>lower 3 whites</a:t>
              </a:r>
            </a:p>
          </p:txBody>
        </p:sp>
        <p:grpSp>
          <p:nvGrpSpPr>
            <p:cNvPr id="25613" name="Group 12"/>
            <p:cNvGrpSpPr>
              <a:grpSpLocks/>
            </p:cNvGrpSpPr>
            <p:nvPr/>
          </p:nvGrpSpPr>
          <p:grpSpPr bwMode="auto">
            <a:xfrm>
              <a:off x="2448" y="2832"/>
              <a:ext cx="2736" cy="864"/>
              <a:chOff x="2448" y="2832"/>
              <a:chExt cx="2736" cy="864"/>
            </a:xfrm>
          </p:grpSpPr>
          <p:sp>
            <p:nvSpPr>
              <p:cNvPr id="25614" name="Oval 13"/>
              <p:cNvSpPr>
                <a:spLocks noChangeArrowheads="1"/>
              </p:cNvSpPr>
              <p:nvPr/>
            </p:nvSpPr>
            <p:spPr bwMode="auto">
              <a:xfrm>
                <a:off x="2448" y="2976"/>
                <a:ext cx="1168" cy="720"/>
              </a:xfrm>
              <a:prstGeom prst="ellipse">
                <a:avLst/>
              </a:prstGeom>
              <a:solidFill>
                <a:schemeClr val="bg1"/>
              </a:solidFill>
              <a:ln w="9525">
                <a:solidFill>
                  <a:schemeClr val="tx1"/>
                </a:solidFill>
                <a:round/>
                <a:headEnd/>
                <a:tailEnd/>
              </a:ln>
            </p:spPr>
            <p:txBody>
              <a:bodyPr wrap="none" anchor="ctr"/>
              <a:lstStyle/>
              <a:p>
                <a:endParaRPr lang="en-US"/>
              </a:p>
            </p:txBody>
          </p:sp>
          <p:sp>
            <p:nvSpPr>
              <p:cNvPr id="25615" name="Oval 14"/>
              <p:cNvSpPr>
                <a:spLocks noChangeArrowheads="1"/>
              </p:cNvSpPr>
              <p:nvPr/>
            </p:nvSpPr>
            <p:spPr bwMode="auto">
              <a:xfrm>
                <a:off x="2715" y="2832"/>
                <a:ext cx="632" cy="720"/>
              </a:xfrm>
              <a:prstGeom prst="ellipse">
                <a:avLst/>
              </a:prstGeom>
              <a:solidFill>
                <a:schemeClr val="tx1"/>
              </a:solidFill>
              <a:ln w="9525">
                <a:solidFill>
                  <a:schemeClr val="tx1"/>
                </a:solidFill>
                <a:round/>
                <a:headEnd/>
                <a:tailEnd/>
              </a:ln>
            </p:spPr>
            <p:txBody>
              <a:bodyPr wrap="none" anchor="ctr"/>
              <a:lstStyle/>
              <a:p>
                <a:endParaRPr lang="en-US"/>
              </a:p>
            </p:txBody>
          </p:sp>
          <p:sp>
            <p:nvSpPr>
              <p:cNvPr id="25616" name="Oval 15"/>
              <p:cNvSpPr>
                <a:spLocks noChangeArrowheads="1"/>
              </p:cNvSpPr>
              <p:nvPr/>
            </p:nvSpPr>
            <p:spPr bwMode="auto">
              <a:xfrm>
                <a:off x="4016" y="2976"/>
                <a:ext cx="1168" cy="720"/>
              </a:xfrm>
              <a:prstGeom prst="ellipse">
                <a:avLst/>
              </a:prstGeom>
              <a:solidFill>
                <a:schemeClr val="bg1"/>
              </a:solidFill>
              <a:ln w="9525">
                <a:solidFill>
                  <a:schemeClr val="tx1"/>
                </a:solidFill>
                <a:round/>
                <a:headEnd/>
                <a:tailEnd/>
              </a:ln>
            </p:spPr>
            <p:txBody>
              <a:bodyPr wrap="none" anchor="ctr"/>
              <a:lstStyle/>
              <a:p>
                <a:endParaRPr lang="en-US"/>
              </a:p>
            </p:txBody>
          </p:sp>
          <p:sp>
            <p:nvSpPr>
              <p:cNvPr id="25617" name="Oval 16"/>
              <p:cNvSpPr>
                <a:spLocks noChangeArrowheads="1"/>
              </p:cNvSpPr>
              <p:nvPr/>
            </p:nvSpPr>
            <p:spPr bwMode="auto">
              <a:xfrm>
                <a:off x="4283" y="2832"/>
                <a:ext cx="633" cy="720"/>
              </a:xfrm>
              <a:prstGeom prst="ellipse">
                <a:avLst/>
              </a:prstGeom>
              <a:solidFill>
                <a:schemeClr val="tx1"/>
              </a:solidFill>
              <a:ln w="9525">
                <a:solidFill>
                  <a:schemeClr val="tx1"/>
                </a:solidFill>
                <a:round/>
                <a:headEnd/>
                <a:tailEnd/>
              </a:ln>
            </p:spPr>
            <p:txBody>
              <a:bodyPr wrap="none" anchor="ctr"/>
              <a:lstStyle/>
              <a:p>
                <a:endParaRPr lang="en-US"/>
              </a:p>
            </p:txBody>
          </p:sp>
        </p:grpSp>
      </p:grpSp>
      <p:grpSp>
        <p:nvGrpSpPr>
          <p:cNvPr id="6" name="Group 17"/>
          <p:cNvGrpSpPr>
            <a:grpSpLocks/>
          </p:cNvGrpSpPr>
          <p:nvPr/>
        </p:nvGrpSpPr>
        <p:grpSpPr bwMode="auto">
          <a:xfrm>
            <a:off x="762000" y="1524000"/>
            <a:ext cx="7391400" cy="1295400"/>
            <a:chOff x="480" y="1104"/>
            <a:chExt cx="4656" cy="816"/>
          </a:xfrm>
        </p:grpSpPr>
        <p:grpSp>
          <p:nvGrpSpPr>
            <p:cNvPr id="25606" name="Group 18"/>
            <p:cNvGrpSpPr>
              <a:grpSpLocks/>
            </p:cNvGrpSpPr>
            <p:nvPr/>
          </p:nvGrpSpPr>
          <p:grpSpPr bwMode="auto">
            <a:xfrm>
              <a:off x="2496" y="1104"/>
              <a:ext cx="2640" cy="720"/>
              <a:chOff x="2496" y="1104"/>
              <a:chExt cx="2640" cy="720"/>
            </a:xfrm>
          </p:grpSpPr>
          <p:sp>
            <p:nvSpPr>
              <p:cNvPr id="25608" name="Oval 19"/>
              <p:cNvSpPr>
                <a:spLocks noChangeArrowheads="1"/>
              </p:cNvSpPr>
              <p:nvPr/>
            </p:nvSpPr>
            <p:spPr bwMode="auto">
              <a:xfrm>
                <a:off x="2496" y="1104"/>
                <a:ext cx="1127" cy="595"/>
              </a:xfrm>
              <a:prstGeom prst="ellipse">
                <a:avLst/>
              </a:prstGeom>
              <a:solidFill>
                <a:schemeClr val="bg1"/>
              </a:solidFill>
              <a:ln w="9525">
                <a:solidFill>
                  <a:schemeClr val="tx1"/>
                </a:solidFill>
                <a:round/>
                <a:headEnd/>
                <a:tailEnd/>
              </a:ln>
            </p:spPr>
            <p:txBody>
              <a:bodyPr wrap="none" anchor="ctr"/>
              <a:lstStyle/>
              <a:p>
                <a:endParaRPr lang="en-US"/>
              </a:p>
            </p:txBody>
          </p:sp>
          <p:sp>
            <p:nvSpPr>
              <p:cNvPr id="25609" name="Oval 20"/>
              <p:cNvSpPr>
                <a:spLocks noChangeArrowheads="1"/>
              </p:cNvSpPr>
              <p:nvPr/>
            </p:nvSpPr>
            <p:spPr bwMode="auto">
              <a:xfrm>
                <a:off x="2754" y="1229"/>
                <a:ext cx="610" cy="595"/>
              </a:xfrm>
              <a:prstGeom prst="ellipse">
                <a:avLst/>
              </a:prstGeom>
              <a:solidFill>
                <a:schemeClr val="tx1"/>
              </a:solidFill>
              <a:ln w="9525">
                <a:solidFill>
                  <a:schemeClr val="tx1"/>
                </a:solidFill>
                <a:round/>
                <a:headEnd/>
                <a:tailEnd/>
              </a:ln>
            </p:spPr>
            <p:txBody>
              <a:bodyPr wrap="none" anchor="ctr"/>
              <a:lstStyle/>
              <a:p>
                <a:endParaRPr lang="en-US"/>
              </a:p>
            </p:txBody>
          </p:sp>
          <p:sp>
            <p:nvSpPr>
              <p:cNvPr id="25610" name="Oval 21"/>
              <p:cNvSpPr>
                <a:spLocks noChangeArrowheads="1"/>
              </p:cNvSpPr>
              <p:nvPr/>
            </p:nvSpPr>
            <p:spPr bwMode="auto">
              <a:xfrm>
                <a:off x="4009" y="1104"/>
                <a:ext cx="1127" cy="595"/>
              </a:xfrm>
              <a:prstGeom prst="ellipse">
                <a:avLst/>
              </a:prstGeom>
              <a:solidFill>
                <a:schemeClr val="bg1"/>
              </a:solidFill>
              <a:ln w="9525">
                <a:solidFill>
                  <a:schemeClr val="tx1"/>
                </a:solidFill>
                <a:round/>
                <a:headEnd/>
                <a:tailEnd/>
              </a:ln>
            </p:spPr>
            <p:txBody>
              <a:bodyPr wrap="none" anchor="ctr"/>
              <a:lstStyle/>
              <a:p>
                <a:endParaRPr lang="en-US"/>
              </a:p>
            </p:txBody>
          </p:sp>
          <p:sp>
            <p:nvSpPr>
              <p:cNvPr id="25611" name="Oval 22"/>
              <p:cNvSpPr>
                <a:spLocks noChangeArrowheads="1"/>
              </p:cNvSpPr>
              <p:nvPr/>
            </p:nvSpPr>
            <p:spPr bwMode="auto">
              <a:xfrm>
                <a:off x="4267" y="1229"/>
                <a:ext cx="610" cy="595"/>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25607" name="Text Box 23"/>
            <p:cNvSpPr txBox="1">
              <a:spLocks noChangeArrowheads="1"/>
            </p:cNvSpPr>
            <p:nvPr/>
          </p:nvSpPr>
          <p:spPr bwMode="auto">
            <a:xfrm>
              <a:off x="480" y="1248"/>
              <a:ext cx="1912" cy="672"/>
            </a:xfrm>
            <a:prstGeom prst="rect">
              <a:avLst/>
            </a:prstGeom>
            <a:noFill/>
            <a:ln w="9525">
              <a:noFill/>
              <a:miter lim="800000"/>
              <a:headEnd/>
              <a:tailEnd/>
            </a:ln>
          </p:spPr>
          <p:txBody>
            <a:bodyPr wrap="none">
              <a:spAutoFit/>
            </a:bodyPr>
            <a:lstStyle/>
            <a:p>
              <a:pPr marL="457200" indent="-457200" algn="l">
                <a:buFontTx/>
                <a:buAutoNum type="arabicPeriod"/>
              </a:pPr>
              <a:r>
                <a:rPr lang="en-US" sz="3200">
                  <a:cs typeface="Arial" pitchFamily="34" charset="0"/>
                </a:rPr>
                <a:t>Ue-Sanpaku</a:t>
              </a:r>
            </a:p>
            <a:p>
              <a:pPr marL="457200" indent="-457200" algn="l"/>
              <a:r>
                <a:rPr lang="en-US" sz="3200">
                  <a:cs typeface="Arial" pitchFamily="34" charset="0"/>
                </a:rPr>
                <a:t>	</a:t>
              </a:r>
              <a:r>
                <a:rPr lang="en-US" sz="3200" i="1">
                  <a:cs typeface="Arial" pitchFamily="34" charset="0"/>
                </a:rPr>
                <a:t>upper 3 whites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381000"/>
            <a:ext cx="7772400" cy="1143000"/>
          </a:xfrm>
        </p:spPr>
        <p:txBody>
          <a:bodyPr/>
          <a:lstStyle/>
          <a:p>
            <a:pPr eaLnBrk="1" hangingPunct="1"/>
            <a:r>
              <a:rPr lang="en-US" sz="4000" smtClean="0">
                <a:solidFill>
                  <a:srgbClr val="FFFF00"/>
                </a:solidFill>
                <a:latin typeface="Times New Roman" pitchFamily="18" charset="0"/>
                <a:cs typeface="Times New Roman" pitchFamily="18" charset="0"/>
              </a:rPr>
              <a:t>Three basic eyeball/iris conditions</a:t>
            </a:r>
          </a:p>
        </p:txBody>
      </p:sp>
      <p:sp>
        <p:nvSpPr>
          <p:cNvPr id="61443" name="Rectangle 3"/>
          <p:cNvSpPr>
            <a:spLocks noGrp="1" noChangeArrowheads="1"/>
          </p:cNvSpPr>
          <p:nvPr>
            <p:ph type="body" idx="1"/>
          </p:nvPr>
        </p:nvSpPr>
        <p:spPr>
          <a:xfrm>
            <a:off x="685800" y="1447800"/>
            <a:ext cx="7848600" cy="4572000"/>
          </a:xfrm>
        </p:spPr>
        <p:txBody>
          <a:bodyPr/>
          <a:lstStyle/>
          <a:p>
            <a:pPr marL="609600" indent="-609600" eaLnBrk="1" hangingPunct="1">
              <a:buFontTx/>
              <a:buAutoNum type="arabicPeriod"/>
            </a:pPr>
            <a:r>
              <a:rPr lang="en-US" sz="2800" smtClean="0">
                <a:solidFill>
                  <a:schemeClr val="bg1"/>
                </a:solidFill>
                <a:latin typeface="Times New Roman" pitchFamily="18" charset="0"/>
                <a:cs typeface="Times New Roman" pitchFamily="18" charset="0"/>
              </a:rPr>
              <a:t>Ue-Sanpaku – (pronounced “ooWAY-sa-nnm-PAH-koo”) – “</a:t>
            </a:r>
            <a:r>
              <a:rPr lang="en-US" sz="2800" i="1" smtClean="0">
                <a:solidFill>
                  <a:schemeClr val="bg1"/>
                </a:solidFill>
                <a:latin typeface="Times New Roman" pitchFamily="18" charset="0"/>
                <a:cs typeface="Times New Roman" pitchFamily="18" charset="0"/>
              </a:rPr>
              <a:t>upper” Sanpaku</a:t>
            </a:r>
            <a:r>
              <a:rPr lang="en-US" sz="2800" smtClean="0">
                <a:solidFill>
                  <a:schemeClr val="bg1"/>
                </a:solidFill>
                <a:latin typeface="Times New Roman" pitchFamily="18" charset="0"/>
                <a:cs typeface="Times New Roman" pitchFamily="18" charset="0"/>
              </a:rPr>
              <a:t> - found naturally in newborn babies.  The whites of the eyes are visible on the sides and upper portion of the eye.  Adults with this condition are severely mentally troubled.</a:t>
            </a:r>
          </a:p>
        </p:txBody>
      </p:sp>
      <p:grpSp>
        <p:nvGrpSpPr>
          <p:cNvPr id="2" name="Group 4"/>
          <p:cNvGrpSpPr>
            <a:grpSpLocks/>
          </p:cNvGrpSpPr>
          <p:nvPr/>
        </p:nvGrpSpPr>
        <p:grpSpPr bwMode="auto">
          <a:xfrm>
            <a:off x="1371600" y="4343400"/>
            <a:ext cx="6248400" cy="1752600"/>
            <a:chOff x="864" y="2016"/>
            <a:chExt cx="3936" cy="1104"/>
          </a:xfrm>
        </p:grpSpPr>
        <p:sp>
          <p:nvSpPr>
            <p:cNvPr id="26629" name="Oval 5"/>
            <p:cNvSpPr>
              <a:spLocks noChangeArrowheads="1"/>
            </p:cNvSpPr>
            <p:nvPr/>
          </p:nvSpPr>
          <p:spPr bwMode="auto">
            <a:xfrm>
              <a:off x="864" y="2016"/>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6630" name="Oval 6"/>
            <p:cNvSpPr>
              <a:spLocks noChangeArrowheads="1"/>
            </p:cNvSpPr>
            <p:nvPr/>
          </p:nvSpPr>
          <p:spPr bwMode="auto">
            <a:xfrm>
              <a:off x="1248" y="2208"/>
              <a:ext cx="910" cy="912"/>
            </a:xfrm>
            <a:prstGeom prst="ellipse">
              <a:avLst/>
            </a:prstGeom>
            <a:solidFill>
              <a:schemeClr val="tx1"/>
            </a:solidFill>
            <a:ln w="9525">
              <a:solidFill>
                <a:schemeClr val="tx1"/>
              </a:solidFill>
              <a:round/>
              <a:headEnd/>
              <a:tailEnd/>
            </a:ln>
          </p:spPr>
          <p:txBody>
            <a:bodyPr wrap="none" anchor="ctr"/>
            <a:lstStyle/>
            <a:p>
              <a:endParaRPr lang="en-US"/>
            </a:p>
          </p:txBody>
        </p:sp>
        <p:sp>
          <p:nvSpPr>
            <p:cNvPr id="26631" name="Oval 7"/>
            <p:cNvSpPr>
              <a:spLocks noChangeArrowheads="1"/>
            </p:cNvSpPr>
            <p:nvPr/>
          </p:nvSpPr>
          <p:spPr bwMode="auto">
            <a:xfrm>
              <a:off x="3120" y="2016"/>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6632" name="Oval 8"/>
            <p:cNvSpPr>
              <a:spLocks noChangeArrowheads="1"/>
            </p:cNvSpPr>
            <p:nvPr/>
          </p:nvSpPr>
          <p:spPr bwMode="auto">
            <a:xfrm>
              <a:off x="3504" y="2208"/>
              <a:ext cx="910" cy="912"/>
            </a:xfrm>
            <a:prstGeom prst="ellipse">
              <a:avLst/>
            </a:prstGeom>
            <a:solidFill>
              <a:schemeClr val="tx1"/>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500"/>
                                        <p:tgtEl>
                                          <p:spTgt spid="6144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solidFill>
                  <a:srgbClr val="FFFF00"/>
                </a:solidFill>
                <a:latin typeface="Times New Roman" pitchFamily="18" charset="0"/>
                <a:cs typeface="Times New Roman" pitchFamily="18" charset="0"/>
              </a:rPr>
              <a:t>Normal Eyes</a:t>
            </a:r>
          </a:p>
        </p:txBody>
      </p:sp>
      <p:sp>
        <p:nvSpPr>
          <p:cNvPr id="62467" name="Rectangle 3"/>
          <p:cNvSpPr>
            <a:spLocks noGrp="1" noChangeArrowheads="1"/>
          </p:cNvSpPr>
          <p:nvPr>
            <p:ph type="body" idx="1"/>
          </p:nvPr>
        </p:nvSpPr>
        <p:spPr>
          <a:xfrm>
            <a:off x="685800" y="1752600"/>
            <a:ext cx="7772400" cy="2057400"/>
          </a:xfrm>
        </p:spPr>
        <p:txBody>
          <a:bodyPr/>
          <a:lstStyle/>
          <a:p>
            <a:pPr marL="609600" indent="-609600" eaLnBrk="1" hangingPunct="1">
              <a:buFontTx/>
              <a:buAutoNum type="arabicPeriod" startAt="2"/>
            </a:pPr>
            <a:r>
              <a:rPr lang="en-US" smtClean="0">
                <a:solidFill>
                  <a:schemeClr val="bg1"/>
                </a:solidFill>
                <a:latin typeface="Times New Roman" pitchFamily="18" charset="0"/>
                <a:cs typeface="Times New Roman" pitchFamily="18" charset="0"/>
              </a:rPr>
              <a:t>Normal Eyes – The white of eyes are only visible on two sides of the iris.  This is the normal and healthy condition for anyone from birth to old age.	</a:t>
            </a:r>
          </a:p>
        </p:txBody>
      </p:sp>
      <p:grpSp>
        <p:nvGrpSpPr>
          <p:cNvPr id="2" name="Group 4"/>
          <p:cNvGrpSpPr>
            <a:grpSpLocks/>
          </p:cNvGrpSpPr>
          <p:nvPr/>
        </p:nvGrpSpPr>
        <p:grpSpPr bwMode="auto">
          <a:xfrm>
            <a:off x="1295400" y="4343400"/>
            <a:ext cx="6248400" cy="1447800"/>
            <a:chOff x="816" y="2304"/>
            <a:chExt cx="3936" cy="912"/>
          </a:xfrm>
        </p:grpSpPr>
        <p:sp>
          <p:nvSpPr>
            <p:cNvPr id="27653" name="Oval 5"/>
            <p:cNvSpPr>
              <a:spLocks noChangeArrowheads="1"/>
            </p:cNvSpPr>
            <p:nvPr/>
          </p:nvSpPr>
          <p:spPr bwMode="auto">
            <a:xfrm>
              <a:off x="816" y="2304"/>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7654" name="Oval 6"/>
            <p:cNvSpPr>
              <a:spLocks noChangeArrowheads="1"/>
            </p:cNvSpPr>
            <p:nvPr/>
          </p:nvSpPr>
          <p:spPr bwMode="auto">
            <a:xfrm>
              <a:off x="1200" y="2304"/>
              <a:ext cx="910" cy="912"/>
            </a:xfrm>
            <a:prstGeom prst="ellipse">
              <a:avLst/>
            </a:prstGeom>
            <a:solidFill>
              <a:schemeClr val="tx1"/>
            </a:solidFill>
            <a:ln w="9525">
              <a:solidFill>
                <a:schemeClr val="tx1"/>
              </a:solidFill>
              <a:round/>
              <a:headEnd/>
              <a:tailEnd/>
            </a:ln>
          </p:spPr>
          <p:txBody>
            <a:bodyPr wrap="none" anchor="ctr"/>
            <a:lstStyle/>
            <a:p>
              <a:endParaRPr lang="en-US"/>
            </a:p>
          </p:txBody>
        </p:sp>
        <p:sp>
          <p:nvSpPr>
            <p:cNvPr id="27655" name="Oval 7"/>
            <p:cNvSpPr>
              <a:spLocks noChangeArrowheads="1"/>
            </p:cNvSpPr>
            <p:nvPr/>
          </p:nvSpPr>
          <p:spPr bwMode="auto">
            <a:xfrm>
              <a:off x="3072" y="2304"/>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7656" name="Oval 8"/>
            <p:cNvSpPr>
              <a:spLocks noChangeArrowheads="1"/>
            </p:cNvSpPr>
            <p:nvPr/>
          </p:nvSpPr>
          <p:spPr bwMode="auto">
            <a:xfrm>
              <a:off x="3456" y="2304"/>
              <a:ext cx="910" cy="912"/>
            </a:xfrm>
            <a:prstGeom prst="ellipse">
              <a:avLst/>
            </a:prstGeom>
            <a:solidFill>
              <a:schemeClr val="tx1"/>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500"/>
                                        <p:tgtEl>
                                          <p:spTgt spid="62467">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457200"/>
            <a:ext cx="7772400" cy="1143000"/>
          </a:xfrm>
        </p:spPr>
        <p:txBody>
          <a:bodyPr/>
          <a:lstStyle/>
          <a:p>
            <a:pPr eaLnBrk="1" hangingPunct="1"/>
            <a:r>
              <a:rPr lang="en-US" smtClean="0">
                <a:solidFill>
                  <a:srgbClr val="FFFF00"/>
                </a:solidFill>
                <a:latin typeface="Times New Roman" pitchFamily="18" charset="0"/>
                <a:cs typeface="Times New Roman" pitchFamily="18" charset="0"/>
              </a:rPr>
              <a:t>Sanpaku Eyes</a:t>
            </a:r>
          </a:p>
        </p:txBody>
      </p:sp>
      <p:sp>
        <p:nvSpPr>
          <p:cNvPr id="63491" name="Rectangle 3"/>
          <p:cNvSpPr>
            <a:spLocks noGrp="1" noChangeArrowheads="1"/>
          </p:cNvSpPr>
          <p:nvPr>
            <p:ph type="body" idx="1"/>
          </p:nvPr>
        </p:nvSpPr>
        <p:spPr>
          <a:xfrm>
            <a:off x="685800" y="1600200"/>
            <a:ext cx="7772400" cy="2286000"/>
          </a:xfrm>
        </p:spPr>
        <p:txBody>
          <a:bodyPr/>
          <a:lstStyle/>
          <a:p>
            <a:pPr marL="609600" indent="-609600" eaLnBrk="1" hangingPunct="1">
              <a:buFontTx/>
              <a:buAutoNum type="arabicPeriod" startAt="3"/>
            </a:pPr>
            <a:r>
              <a:rPr lang="en-US" sz="2400" smtClean="0">
                <a:solidFill>
                  <a:schemeClr val="bg1"/>
                </a:solidFill>
                <a:latin typeface="Times New Roman" pitchFamily="18" charset="0"/>
                <a:cs typeface="Times New Roman" pitchFamily="18" charset="0"/>
              </a:rPr>
              <a:t>Sanpaku Eyes – The white of eyes are visible on three sides of the iris (sides and lower portion).  This is the normal at very old ages nearing natural death  (90 years or older). But is abnormal for anyone younger and indicates an extremely unhealthy condition and possible premature death</a:t>
            </a:r>
          </a:p>
        </p:txBody>
      </p:sp>
      <p:grpSp>
        <p:nvGrpSpPr>
          <p:cNvPr id="2" name="Group 4"/>
          <p:cNvGrpSpPr>
            <a:grpSpLocks/>
          </p:cNvGrpSpPr>
          <p:nvPr/>
        </p:nvGrpSpPr>
        <p:grpSpPr bwMode="auto">
          <a:xfrm>
            <a:off x="1295400" y="4114800"/>
            <a:ext cx="6248400" cy="1828800"/>
            <a:chOff x="816" y="2256"/>
            <a:chExt cx="3936" cy="1152"/>
          </a:xfrm>
        </p:grpSpPr>
        <p:sp>
          <p:nvSpPr>
            <p:cNvPr id="28677" name="Oval 5"/>
            <p:cNvSpPr>
              <a:spLocks noChangeArrowheads="1"/>
            </p:cNvSpPr>
            <p:nvPr/>
          </p:nvSpPr>
          <p:spPr bwMode="auto">
            <a:xfrm>
              <a:off x="816" y="2496"/>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8678" name="Oval 6"/>
            <p:cNvSpPr>
              <a:spLocks noChangeArrowheads="1"/>
            </p:cNvSpPr>
            <p:nvPr/>
          </p:nvSpPr>
          <p:spPr bwMode="auto">
            <a:xfrm>
              <a:off x="1200" y="2256"/>
              <a:ext cx="910" cy="912"/>
            </a:xfrm>
            <a:prstGeom prst="ellipse">
              <a:avLst/>
            </a:prstGeom>
            <a:solidFill>
              <a:schemeClr val="tx1"/>
            </a:solidFill>
            <a:ln w="9525">
              <a:solidFill>
                <a:schemeClr val="tx1"/>
              </a:solidFill>
              <a:round/>
              <a:headEnd/>
              <a:tailEnd/>
            </a:ln>
          </p:spPr>
          <p:txBody>
            <a:bodyPr wrap="none" anchor="ctr"/>
            <a:lstStyle/>
            <a:p>
              <a:endParaRPr lang="en-US"/>
            </a:p>
          </p:txBody>
        </p:sp>
        <p:sp>
          <p:nvSpPr>
            <p:cNvPr id="28679" name="Oval 7"/>
            <p:cNvSpPr>
              <a:spLocks noChangeArrowheads="1"/>
            </p:cNvSpPr>
            <p:nvPr/>
          </p:nvSpPr>
          <p:spPr bwMode="auto">
            <a:xfrm>
              <a:off x="3072" y="2496"/>
              <a:ext cx="1680" cy="912"/>
            </a:xfrm>
            <a:prstGeom prst="ellipse">
              <a:avLst/>
            </a:prstGeom>
            <a:solidFill>
              <a:schemeClr val="bg1"/>
            </a:solidFill>
            <a:ln w="9525">
              <a:solidFill>
                <a:schemeClr val="tx1"/>
              </a:solidFill>
              <a:round/>
              <a:headEnd/>
              <a:tailEnd/>
            </a:ln>
          </p:spPr>
          <p:txBody>
            <a:bodyPr wrap="none" anchor="ctr"/>
            <a:lstStyle/>
            <a:p>
              <a:endParaRPr lang="en-US"/>
            </a:p>
          </p:txBody>
        </p:sp>
        <p:sp>
          <p:nvSpPr>
            <p:cNvPr id="28680" name="Oval 8"/>
            <p:cNvSpPr>
              <a:spLocks noChangeArrowheads="1"/>
            </p:cNvSpPr>
            <p:nvPr/>
          </p:nvSpPr>
          <p:spPr bwMode="auto">
            <a:xfrm>
              <a:off x="3456" y="2256"/>
              <a:ext cx="910" cy="912"/>
            </a:xfrm>
            <a:prstGeom prst="ellipse">
              <a:avLst/>
            </a:prstGeom>
            <a:solidFill>
              <a:schemeClr val="tx1"/>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500"/>
                                        <p:tgtEl>
                                          <p:spTgt spid="63491">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solidFill>
                  <a:schemeClr val="bg1"/>
                </a:solidFill>
                <a:latin typeface="Times New Roman" pitchFamily="18" charset="0"/>
                <a:cs typeface="Times New Roman" pitchFamily="18" charset="0"/>
              </a:rPr>
              <a:t>Baby with Upper Sanpaku</a:t>
            </a:r>
          </a:p>
        </p:txBody>
      </p:sp>
      <p:pic>
        <p:nvPicPr>
          <p:cNvPr id="124932" name="Picture 4" descr="baby_stare"/>
          <p:cNvPicPr>
            <a:picLocks noGrp="1" noChangeAspect="1" noChangeArrowheads="1"/>
          </p:cNvPicPr>
          <p:nvPr>
            <p:ph idx="1"/>
          </p:nvPr>
        </p:nvPicPr>
        <p:blipFill>
          <a:blip r:embed="rId3" cstate="print"/>
          <a:srcRect/>
          <a:stretch>
            <a:fillRect/>
          </a:stretch>
        </p:blipFill>
        <p:spPr>
          <a:xfrm>
            <a:off x="1600200" y="1600200"/>
            <a:ext cx="5943600" cy="38242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box(in)">
                                      <p:cBhvr>
                                        <p:cTn id="7" dur="500"/>
                                        <p:tgtEl>
                                          <p:spTgt spid="12493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24932"/>
                                        </p:tgtEl>
                                        <p:attrNameLst>
                                          <p:attrName>style.visibility</p:attrName>
                                        </p:attrNameLst>
                                      </p:cBhvr>
                                      <p:to>
                                        <p:strVal val="visible"/>
                                      </p:to>
                                    </p:set>
                                    <p:animEffect transition="in" filter="box(out)">
                                      <p:cBhvr>
                                        <p:cTn id="11"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a:xfrm>
            <a:off x="609600" y="5105400"/>
            <a:ext cx="8229600" cy="1143000"/>
          </a:xfrm>
        </p:spPr>
        <p:txBody>
          <a:bodyPr/>
          <a:lstStyle/>
          <a:p>
            <a:pPr eaLnBrk="1" hangingPunct="1"/>
            <a:r>
              <a:rPr lang="en-US" smtClean="0">
                <a:solidFill>
                  <a:srgbClr val="FFFF00"/>
                </a:solidFill>
                <a:latin typeface="Times New Roman" pitchFamily="18" charset="0"/>
                <a:cs typeface="Times New Roman" pitchFamily="18" charset="0"/>
              </a:rPr>
              <a:t>William Dufty </a:t>
            </a:r>
            <a:r>
              <a:rPr lang="en-US" sz="3200" smtClean="0">
                <a:solidFill>
                  <a:srgbClr val="FFFF00"/>
                </a:solidFill>
                <a:latin typeface="Times New Roman" pitchFamily="18" charset="0"/>
                <a:cs typeface="Times New Roman" pitchFamily="18" charset="0"/>
              </a:rPr>
              <a:t>(1916-2002),</a:t>
            </a:r>
            <a:r>
              <a:rPr lang="en-US" smtClean="0">
                <a:solidFill>
                  <a:srgbClr val="FFFF00"/>
                </a:solidFill>
                <a:latin typeface="Times New Roman" pitchFamily="18" charset="0"/>
                <a:cs typeface="Times New Roman" pitchFamily="18" charset="0"/>
              </a:rPr>
              <a:t/>
            </a:r>
            <a:br>
              <a:rPr lang="en-US" smtClean="0">
                <a:solidFill>
                  <a:srgbClr val="FFFF00"/>
                </a:solidFill>
                <a:latin typeface="Times New Roman" pitchFamily="18" charset="0"/>
                <a:cs typeface="Times New Roman" pitchFamily="18" charset="0"/>
              </a:rPr>
            </a:br>
            <a:r>
              <a:rPr lang="en-US" sz="2400" i="1" smtClean="0">
                <a:solidFill>
                  <a:schemeClr val="bg1"/>
                </a:solidFill>
                <a:latin typeface="Times New Roman" pitchFamily="18" charset="0"/>
                <a:cs typeface="Times New Roman" pitchFamily="18" charset="0"/>
              </a:rPr>
              <a:t>author of </a:t>
            </a:r>
            <a:r>
              <a:rPr lang="en-US" sz="2400" smtClean="0">
                <a:solidFill>
                  <a:schemeClr val="bg1"/>
                </a:solidFill>
                <a:latin typeface="Times New Roman" pitchFamily="18" charset="0"/>
                <a:cs typeface="Times New Roman" pitchFamily="18" charset="0"/>
              </a:rPr>
              <a:t> “</a:t>
            </a:r>
            <a:r>
              <a:rPr lang="en-US" sz="2400" i="1" u="sng" smtClean="0">
                <a:solidFill>
                  <a:schemeClr val="bg1"/>
                </a:solidFill>
                <a:latin typeface="Times New Roman" pitchFamily="18" charset="0"/>
                <a:cs typeface="Times New Roman" pitchFamily="18" charset="0"/>
              </a:rPr>
              <a:t>You Are All Sanpaku</a:t>
            </a:r>
            <a:r>
              <a:rPr lang="en-US" sz="2400" i="1" smtClean="0">
                <a:solidFill>
                  <a:schemeClr val="bg1"/>
                </a:solidFill>
                <a:latin typeface="Times New Roman" pitchFamily="18" charset="0"/>
                <a:cs typeface="Times New Roman" pitchFamily="18" charset="0"/>
              </a:rPr>
              <a:t>” with George Ohsawa</a:t>
            </a:r>
          </a:p>
        </p:txBody>
      </p:sp>
      <p:pic>
        <p:nvPicPr>
          <p:cNvPr id="4099" name="Picture 11" descr="Bill_Dufty"/>
          <p:cNvPicPr>
            <a:picLocks noGrp="1" noChangeAspect="1" noChangeArrowheads="1"/>
          </p:cNvPicPr>
          <p:nvPr>
            <p:ph idx="1"/>
          </p:nvPr>
        </p:nvPicPr>
        <p:blipFill>
          <a:blip r:embed="rId3" cstate="print"/>
          <a:srcRect/>
          <a:stretch>
            <a:fillRect/>
          </a:stretch>
        </p:blipFill>
        <p:spPr>
          <a:xfrm>
            <a:off x="3200400" y="609600"/>
            <a:ext cx="3035300" cy="4095750"/>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solidFill>
                  <a:schemeClr val="bg1"/>
                </a:solidFill>
                <a:latin typeface="Times New Roman" pitchFamily="18" charset="0"/>
                <a:cs typeface="Times New Roman" pitchFamily="18" charset="0"/>
              </a:rPr>
              <a:t>Person with normal eyes</a:t>
            </a:r>
          </a:p>
        </p:txBody>
      </p:sp>
      <p:pic>
        <p:nvPicPr>
          <p:cNvPr id="126980" name="Picture 4" descr="average_of_14_faces"/>
          <p:cNvPicPr>
            <a:picLocks noGrp="1" noChangeAspect="1" noChangeArrowheads="1"/>
          </p:cNvPicPr>
          <p:nvPr>
            <p:ph idx="1"/>
          </p:nvPr>
        </p:nvPicPr>
        <p:blipFill>
          <a:blip r:embed="rId3" cstate="print"/>
          <a:srcRect/>
          <a:stretch>
            <a:fillRect/>
          </a:stretch>
        </p:blipFill>
        <p:spPr>
          <a:xfrm>
            <a:off x="2895600" y="1600200"/>
            <a:ext cx="3392488"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box(out)">
                                      <p:cBhvr>
                                        <p:cTn id="7" dur="500"/>
                                        <p:tgtEl>
                                          <p:spTgt spid="1269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26980"/>
                                        </p:tgtEl>
                                        <p:attrNameLst>
                                          <p:attrName>style.visibility</p:attrName>
                                        </p:attrNameLst>
                                      </p:cBhvr>
                                      <p:to>
                                        <p:strVal val="visible"/>
                                      </p:to>
                                    </p:set>
                                    <p:animEffect transition="in" filter="box(out)">
                                      <p:cBhvr>
                                        <p:cTn id="11" dur="500"/>
                                        <p:tgtEl>
                                          <p:spTgt spid="126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z="4000" smtClean="0">
                <a:solidFill>
                  <a:schemeClr val="bg1"/>
                </a:solidFill>
                <a:latin typeface="Times New Roman" pitchFamily="18" charset="0"/>
                <a:cs typeface="Times New Roman" pitchFamily="18" charset="0"/>
              </a:rPr>
              <a:t>Old man (112yo) with Sanpaku Eyes</a:t>
            </a:r>
          </a:p>
        </p:txBody>
      </p:sp>
      <p:pic>
        <p:nvPicPr>
          <p:cNvPr id="133125" name="Picture 5" descr="112_old_man"/>
          <p:cNvPicPr>
            <a:picLocks noGrp="1" noChangeAspect="1" noChangeArrowheads="1"/>
          </p:cNvPicPr>
          <p:nvPr>
            <p:ph idx="1"/>
          </p:nvPr>
        </p:nvPicPr>
        <p:blipFill>
          <a:blip r:embed="rId3" cstate="print">
            <a:lum bright="36000" contrast="26000"/>
          </a:blip>
          <a:srcRect/>
          <a:stretch>
            <a:fillRect/>
          </a:stretch>
        </p:blipFill>
        <p:spPr>
          <a:xfrm>
            <a:off x="3200400" y="1981200"/>
            <a:ext cx="2771775" cy="3810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box(out)">
                                      <p:cBhvr>
                                        <p:cTn id="7" dur="500"/>
                                        <p:tgtEl>
                                          <p:spTgt spid="13312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33125"/>
                                        </p:tgtEl>
                                        <p:attrNameLst>
                                          <p:attrName>style.visibility</p:attrName>
                                        </p:attrNameLst>
                                      </p:cBhvr>
                                      <p:to>
                                        <p:strVal val="visible"/>
                                      </p:to>
                                    </p:set>
                                    <p:animEffect transition="in" filter="box(out)">
                                      <p:cBhvr>
                                        <p:cTn id="11" dur="500"/>
                                        <p:tgtEl>
                                          <p:spTgt spid="13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81000"/>
            <a:ext cx="7772400" cy="1371600"/>
          </a:xfrm>
        </p:spPr>
        <p:txBody>
          <a:bodyPr/>
          <a:lstStyle/>
          <a:p>
            <a:pPr eaLnBrk="1" hangingPunct="1"/>
            <a:r>
              <a:rPr lang="en-US" sz="5400" smtClean="0">
                <a:solidFill>
                  <a:srgbClr val="FFFF00"/>
                </a:solidFill>
                <a:latin typeface="Times New Roman" pitchFamily="18" charset="0"/>
                <a:cs typeface="Times New Roman" pitchFamily="18" charset="0"/>
              </a:rPr>
              <a:t>Examples of Sanpaku Eyes</a:t>
            </a:r>
            <a:br>
              <a:rPr lang="en-US" sz="5400" smtClean="0">
                <a:solidFill>
                  <a:srgbClr val="FFFF00"/>
                </a:solidFill>
                <a:latin typeface="Times New Roman" pitchFamily="18" charset="0"/>
                <a:cs typeface="Times New Roman" pitchFamily="18" charset="0"/>
              </a:rPr>
            </a:br>
            <a:r>
              <a:rPr lang="en-US" sz="3200" i="1" smtClean="0">
                <a:solidFill>
                  <a:schemeClr val="bg1"/>
                </a:solidFill>
                <a:latin typeface="Times New Roman" pitchFamily="18" charset="0"/>
                <a:cs typeface="Times New Roman" pitchFamily="18" charset="0"/>
              </a:rPr>
              <a:t>Indicating Tragic - Premature Death</a:t>
            </a:r>
          </a:p>
        </p:txBody>
      </p:sp>
      <p:grpSp>
        <p:nvGrpSpPr>
          <p:cNvPr id="2" name="Group 3"/>
          <p:cNvGrpSpPr>
            <a:grpSpLocks/>
          </p:cNvGrpSpPr>
          <p:nvPr/>
        </p:nvGrpSpPr>
        <p:grpSpPr bwMode="auto">
          <a:xfrm>
            <a:off x="609600" y="1981200"/>
            <a:ext cx="2590800" cy="4267200"/>
            <a:chOff x="384" y="1248"/>
            <a:chExt cx="1632" cy="2688"/>
          </a:xfrm>
        </p:grpSpPr>
        <p:grpSp>
          <p:nvGrpSpPr>
            <p:cNvPr id="32793" name="Group 4"/>
            <p:cNvGrpSpPr>
              <a:grpSpLocks/>
            </p:cNvGrpSpPr>
            <p:nvPr/>
          </p:nvGrpSpPr>
          <p:grpSpPr bwMode="auto">
            <a:xfrm>
              <a:off x="384" y="1728"/>
              <a:ext cx="1583" cy="629"/>
              <a:chOff x="384" y="1200"/>
              <a:chExt cx="1583" cy="629"/>
            </a:xfrm>
          </p:grpSpPr>
          <p:pic>
            <p:nvPicPr>
              <p:cNvPr id="32801" name="Picture 5" descr="Lincolns Eye"/>
              <p:cNvPicPr>
                <a:picLocks noChangeAspect="1" noChangeArrowheads="1"/>
              </p:cNvPicPr>
              <p:nvPr/>
            </p:nvPicPr>
            <p:blipFill>
              <a:blip r:embed="rId3" cstate="print"/>
              <a:srcRect/>
              <a:stretch>
                <a:fillRect/>
              </a:stretch>
            </p:blipFill>
            <p:spPr bwMode="auto">
              <a:xfrm>
                <a:off x="960" y="1200"/>
                <a:ext cx="1007" cy="629"/>
              </a:xfrm>
              <a:prstGeom prst="rect">
                <a:avLst/>
              </a:prstGeom>
              <a:noFill/>
              <a:ln w="9525">
                <a:noFill/>
                <a:miter lim="800000"/>
                <a:headEnd/>
                <a:tailEnd/>
              </a:ln>
            </p:spPr>
          </p:pic>
          <p:sp>
            <p:nvSpPr>
              <p:cNvPr id="32802" name="Text Box 6"/>
              <p:cNvSpPr txBox="1">
                <a:spLocks noChangeArrowheads="1"/>
              </p:cNvSpPr>
              <p:nvPr/>
            </p:nvSpPr>
            <p:spPr bwMode="auto">
              <a:xfrm>
                <a:off x="384" y="1248"/>
                <a:ext cx="384" cy="480"/>
              </a:xfrm>
              <a:prstGeom prst="rect">
                <a:avLst/>
              </a:prstGeom>
              <a:noFill/>
              <a:ln w="9525">
                <a:noFill/>
                <a:miter lim="800000"/>
                <a:headEnd/>
                <a:tailEnd/>
              </a:ln>
            </p:spPr>
            <p:txBody>
              <a:bodyPr>
                <a:spAutoFit/>
              </a:bodyPr>
              <a:lstStyle/>
              <a:p>
                <a:pPr>
                  <a:spcBef>
                    <a:spcPct val="50000"/>
                  </a:spcBef>
                </a:pPr>
                <a:r>
                  <a:rPr lang="en-US" sz="4400">
                    <a:solidFill>
                      <a:srgbClr val="FFFF00"/>
                    </a:solidFill>
                    <a:cs typeface="Arial" pitchFamily="34" charset="0"/>
                  </a:rPr>
                  <a:t>1.</a:t>
                </a:r>
              </a:p>
            </p:txBody>
          </p:sp>
        </p:grpSp>
        <p:grpSp>
          <p:nvGrpSpPr>
            <p:cNvPr id="32794" name="Group 7"/>
            <p:cNvGrpSpPr>
              <a:grpSpLocks/>
            </p:cNvGrpSpPr>
            <p:nvPr/>
          </p:nvGrpSpPr>
          <p:grpSpPr bwMode="auto">
            <a:xfrm>
              <a:off x="432" y="2496"/>
              <a:ext cx="1536" cy="637"/>
              <a:chOff x="432" y="1968"/>
              <a:chExt cx="1536" cy="637"/>
            </a:xfrm>
          </p:grpSpPr>
          <p:pic>
            <p:nvPicPr>
              <p:cNvPr id="32799" name="Picture 8" descr="JFKs eye"/>
              <p:cNvPicPr>
                <a:picLocks noChangeAspect="1" noChangeArrowheads="1"/>
              </p:cNvPicPr>
              <p:nvPr/>
            </p:nvPicPr>
            <p:blipFill>
              <a:blip r:embed="rId4" cstate="print"/>
              <a:srcRect/>
              <a:stretch>
                <a:fillRect/>
              </a:stretch>
            </p:blipFill>
            <p:spPr bwMode="auto">
              <a:xfrm>
                <a:off x="960" y="1968"/>
                <a:ext cx="1008" cy="637"/>
              </a:xfrm>
              <a:prstGeom prst="rect">
                <a:avLst/>
              </a:prstGeom>
              <a:noFill/>
              <a:ln w="9525">
                <a:noFill/>
                <a:miter lim="800000"/>
                <a:headEnd/>
                <a:tailEnd/>
              </a:ln>
            </p:spPr>
          </p:pic>
          <p:sp>
            <p:nvSpPr>
              <p:cNvPr id="32800" name="Text Box 9"/>
              <p:cNvSpPr txBox="1">
                <a:spLocks noChangeArrowheads="1"/>
              </p:cNvSpPr>
              <p:nvPr/>
            </p:nvSpPr>
            <p:spPr bwMode="auto">
              <a:xfrm>
                <a:off x="432" y="2016"/>
                <a:ext cx="384" cy="480"/>
              </a:xfrm>
              <a:prstGeom prst="rect">
                <a:avLst/>
              </a:prstGeom>
              <a:noFill/>
              <a:ln w="9525">
                <a:noFill/>
                <a:miter lim="800000"/>
                <a:headEnd/>
                <a:tailEnd/>
              </a:ln>
            </p:spPr>
            <p:txBody>
              <a:bodyPr>
                <a:spAutoFit/>
              </a:bodyPr>
              <a:lstStyle/>
              <a:p>
                <a:pPr>
                  <a:spcBef>
                    <a:spcPct val="50000"/>
                  </a:spcBef>
                </a:pPr>
                <a:r>
                  <a:rPr lang="en-US" sz="4400">
                    <a:solidFill>
                      <a:srgbClr val="FFFF00"/>
                    </a:solidFill>
                    <a:cs typeface="Arial" pitchFamily="34" charset="0"/>
                  </a:rPr>
                  <a:t>2.</a:t>
                </a:r>
              </a:p>
            </p:txBody>
          </p:sp>
        </p:grpSp>
        <p:grpSp>
          <p:nvGrpSpPr>
            <p:cNvPr id="32795" name="Group 10"/>
            <p:cNvGrpSpPr>
              <a:grpSpLocks/>
            </p:cNvGrpSpPr>
            <p:nvPr/>
          </p:nvGrpSpPr>
          <p:grpSpPr bwMode="auto">
            <a:xfrm>
              <a:off x="432" y="3264"/>
              <a:ext cx="1536" cy="672"/>
              <a:chOff x="2304" y="1200"/>
              <a:chExt cx="1344" cy="639"/>
            </a:xfrm>
          </p:grpSpPr>
          <p:pic>
            <p:nvPicPr>
              <p:cNvPr id="32797" name="Picture 11" descr="RFK eye"/>
              <p:cNvPicPr>
                <a:picLocks noChangeAspect="1" noChangeArrowheads="1"/>
              </p:cNvPicPr>
              <p:nvPr/>
            </p:nvPicPr>
            <p:blipFill>
              <a:blip r:embed="rId5" cstate="print"/>
              <a:srcRect/>
              <a:stretch>
                <a:fillRect/>
              </a:stretch>
            </p:blipFill>
            <p:spPr bwMode="auto">
              <a:xfrm>
                <a:off x="2784" y="1200"/>
                <a:ext cx="864" cy="639"/>
              </a:xfrm>
              <a:prstGeom prst="rect">
                <a:avLst/>
              </a:prstGeom>
              <a:noFill/>
              <a:ln w="9525">
                <a:noFill/>
                <a:miter lim="800000"/>
                <a:headEnd/>
                <a:tailEnd/>
              </a:ln>
            </p:spPr>
          </p:pic>
          <p:sp>
            <p:nvSpPr>
              <p:cNvPr id="32798" name="Text Box 12"/>
              <p:cNvSpPr txBox="1">
                <a:spLocks noChangeArrowheads="1"/>
              </p:cNvSpPr>
              <p:nvPr/>
            </p:nvSpPr>
            <p:spPr bwMode="auto">
              <a:xfrm>
                <a:off x="2304" y="1296"/>
                <a:ext cx="384" cy="456"/>
              </a:xfrm>
              <a:prstGeom prst="rect">
                <a:avLst/>
              </a:prstGeom>
              <a:noFill/>
              <a:ln w="9525">
                <a:noFill/>
                <a:miter lim="800000"/>
                <a:headEnd/>
                <a:tailEnd/>
              </a:ln>
            </p:spPr>
            <p:txBody>
              <a:bodyPr>
                <a:spAutoFit/>
              </a:bodyPr>
              <a:lstStyle/>
              <a:p>
                <a:pPr>
                  <a:spcBef>
                    <a:spcPct val="50000"/>
                  </a:spcBef>
                </a:pPr>
                <a:r>
                  <a:rPr lang="en-US" sz="4400">
                    <a:solidFill>
                      <a:srgbClr val="FFFF00"/>
                    </a:solidFill>
                    <a:cs typeface="Arial" pitchFamily="34" charset="0"/>
                  </a:rPr>
                  <a:t>3.</a:t>
                </a:r>
              </a:p>
            </p:txBody>
          </p:sp>
        </p:grpSp>
        <p:sp>
          <p:nvSpPr>
            <p:cNvPr id="32796" name="Text Box 13"/>
            <p:cNvSpPr txBox="1">
              <a:spLocks noChangeArrowheads="1"/>
            </p:cNvSpPr>
            <p:nvPr/>
          </p:nvSpPr>
          <p:spPr bwMode="auto">
            <a:xfrm>
              <a:off x="807" y="1248"/>
              <a:ext cx="1209" cy="288"/>
            </a:xfrm>
            <a:prstGeom prst="rect">
              <a:avLst/>
            </a:prstGeom>
            <a:noFill/>
            <a:ln w="9525">
              <a:noFill/>
              <a:miter lim="800000"/>
              <a:headEnd/>
              <a:tailEnd/>
            </a:ln>
          </p:spPr>
          <p:txBody>
            <a:bodyPr wrap="none">
              <a:spAutoFit/>
            </a:bodyPr>
            <a:lstStyle/>
            <a:p>
              <a:r>
                <a:rPr lang="en-US" sz="2400">
                  <a:cs typeface="Arial" pitchFamily="34" charset="0"/>
                </a:rPr>
                <a:t>Very Sanpaku</a:t>
              </a:r>
            </a:p>
          </p:txBody>
        </p:sp>
      </p:grpSp>
      <p:grpSp>
        <p:nvGrpSpPr>
          <p:cNvPr id="6" name="Group 14"/>
          <p:cNvGrpSpPr>
            <a:grpSpLocks/>
          </p:cNvGrpSpPr>
          <p:nvPr/>
        </p:nvGrpSpPr>
        <p:grpSpPr bwMode="auto">
          <a:xfrm>
            <a:off x="3429000" y="1981200"/>
            <a:ext cx="2362200" cy="4114800"/>
            <a:chOff x="2160" y="1248"/>
            <a:chExt cx="1488" cy="2592"/>
          </a:xfrm>
        </p:grpSpPr>
        <p:grpSp>
          <p:nvGrpSpPr>
            <p:cNvPr id="32783" name="Group 15"/>
            <p:cNvGrpSpPr>
              <a:grpSpLocks/>
            </p:cNvGrpSpPr>
            <p:nvPr/>
          </p:nvGrpSpPr>
          <p:grpSpPr bwMode="auto">
            <a:xfrm>
              <a:off x="2160" y="1680"/>
              <a:ext cx="1488" cy="704"/>
              <a:chOff x="2160" y="1680"/>
              <a:chExt cx="1488" cy="704"/>
            </a:xfrm>
          </p:grpSpPr>
          <p:pic>
            <p:nvPicPr>
              <p:cNvPr id="32791" name="Picture 16" descr="Lennons eye"/>
              <p:cNvPicPr>
                <a:picLocks noChangeAspect="1" noChangeArrowheads="1"/>
              </p:cNvPicPr>
              <p:nvPr/>
            </p:nvPicPr>
            <p:blipFill>
              <a:blip r:embed="rId6" cstate="print"/>
              <a:srcRect/>
              <a:stretch>
                <a:fillRect/>
              </a:stretch>
            </p:blipFill>
            <p:spPr bwMode="auto">
              <a:xfrm>
                <a:off x="2640" y="1680"/>
                <a:ext cx="1008" cy="704"/>
              </a:xfrm>
              <a:prstGeom prst="rect">
                <a:avLst/>
              </a:prstGeom>
              <a:noFill/>
              <a:ln w="9525">
                <a:noFill/>
                <a:miter lim="800000"/>
                <a:headEnd/>
                <a:tailEnd/>
              </a:ln>
            </p:spPr>
          </p:pic>
          <p:sp>
            <p:nvSpPr>
              <p:cNvPr id="32792" name="Text Box 17"/>
              <p:cNvSpPr txBox="1">
                <a:spLocks noChangeArrowheads="1"/>
              </p:cNvSpPr>
              <p:nvPr/>
            </p:nvSpPr>
            <p:spPr bwMode="auto">
              <a:xfrm>
                <a:off x="2160" y="1776"/>
                <a:ext cx="384" cy="480"/>
              </a:xfrm>
              <a:prstGeom prst="rect">
                <a:avLst/>
              </a:prstGeom>
              <a:noFill/>
              <a:ln w="9525">
                <a:noFill/>
                <a:miter lim="800000"/>
                <a:headEnd/>
                <a:tailEnd/>
              </a:ln>
            </p:spPr>
            <p:txBody>
              <a:bodyPr>
                <a:spAutoFit/>
              </a:bodyPr>
              <a:lstStyle/>
              <a:p>
                <a:pPr>
                  <a:spcBef>
                    <a:spcPct val="50000"/>
                  </a:spcBef>
                </a:pPr>
                <a:r>
                  <a:rPr lang="en-US" sz="4400">
                    <a:solidFill>
                      <a:srgbClr val="FFFF00"/>
                    </a:solidFill>
                    <a:cs typeface="Arial" pitchFamily="34" charset="0"/>
                  </a:rPr>
                  <a:t>4.</a:t>
                </a:r>
              </a:p>
            </p:txBody>
          </p:sp>
        </p:grpSp>
        <p:sp>
          <p:nvSpPr>
            <p:cNvPr id="32784" name="Text Box 18"/>
            <p:cNvSpPr txBox="1">
              <a:spLocks noChangeArrowheads="1"/>
            </p:cNvSpPr>
            <p:nvPr/>
          </p:nvSpPr>
          <p:spPr bwMode="auto">
            <a:xfrm>
              <a:off x="2450" y="1248"/>
              <a:ext cx="1198" cy="288"/>
            </a:xfrm>
            <a:prstGeom prst="rect">
              <a:avLst/>
            </a:prstGeom>
            <a:noFill/>
            <a:ln w="9525">
              <a:noFill/>
              <a:miter lim="800000"/>
              <a:headEnd/>
              <a:tailEnd/>
            </a:ln>
          </p:spPr>
          <p:txBody>
            <a:bodyPr wrap="none">
              <a:spAutoFit/>
            </a:bodyPr>
            <a:lstStyle/>
            <a:p>
              <a:r>
                <a:rPr lang="en-US" sz="2400">
                  <a:cs typeface="Arial" pitchFamily="34" charset="0"/>
                </a:rPr>
                <a:t>Near Sanpaku</a:t>
              </a:r>
            </a:p>
          </p:txBody>
        </p:sp>
        <p:grpSp>
          <p:nvGrpSpPr>
            <p:cNvPr id="32785" name="Group 19"/>
            <p:cNvGrpSpPr>
              <a:grpSpLocks/>
            </p:cNvGrpSpPr>
            <p:nvPr/>
          </p:nvGrpSpPr>
          <p:grpSpPr bwMode="auto">
            <a:xfrm>
              <a:off x="2160" y="2592"/>
              <a:ext cx="1488" cy="494"/>
              <a:chOff x="2160" y="2592"/>
              <a:chExt cx="1488" cy="494"/>
            </a:xfrm>
          </p:grpSpPr>
          <p:pic>
            <p:nvPicPr>
              <p:cNvPr id="32789" name="Picture 20" descr="MMonroes eye"/>
              <p:cNvPicPr>
                <a:picLocks noChangeAspect="1" noChangeArrowheads="1"/>
              </p:cNvPicPr>
              <p:nvPr/>
            </p:nvPicPr>
            <p:blipFill>
              <a:blip r:embed="rId7" cstate="print"/>
              <a:srcRect/>
              <a:stretch>
                <a:fillRect/>
              </a:stretch>
            </p:blipFill>
            <p:spPr bwMode="auto">
              <a:xfrm>
                <a:off x="2640" y="2592"/>
                <a:ext cx="1008" cy="494"/>
              </a:xfrm>
              <a:prstGeom prst="rect">
                <a:avLst/>
              </a:prstGeom>
              <a:noFill/>
              <a:ln w="9525">
                <a:noFill/>
                <a:miter lim="800000"/>
                <a:headEnd/>
                <a:tailEnd/>
              </a:ln>
            </p:spPr>
          </p:pic>
          <p:sp>
            <p:nvSpPr>
              <p:cNvPr id="32790" name="Text Box 21"/>
              <p:cNvSpPr txBox="1">
                <a:spLocks noChangeArrowheads="1"/>
              </p:cNvSpPr>
              <p:nvPr/>
            </p:nvSpPr>
            <p:spPr bwMode="auto">
              <a:xfrm>
                <a:off x="2160" y="2592"/>
                <a:ext cx="384" cy="480"/>
              </a:xfrm>
              <a:prstGeom prst="rect">
                <a:avLst/>
              </a:prstGeom>
              <a:noFill/>
              <a:ln w="9525">
                <a:noFill/>
                <a:miter lim="800000"/>
                <a:headEnd/>
                <a:tailEnd/>
              </a:ln>
            </p:spPr>
            <p:txBody>
              <a:bodyPr>
                <a:spAutoFit/>
              </a:bodyPr>
              <a:lstStyle/>
              <a:p>
                <a:pPr>
                  <a:spcBef>
                    <a:spcPct val="50000"/>
                  </a:spcBef>
                </a:pPr>
                <a:r>
                  <a:rPr lang="en-US" sz="4400">
                    <a:solidFill>
                      <a:srgbClr val="FFFF00"/>
                    </a:solidFill>
                    <a:cs typeface="Arial" pitchFamily="34" charset="0"/>
                  </a:rPr>
                  <a:t>5.</a:t>
                </a:r>
              </a:p>
            </p:txBody>
          </p:sp>
        </p:grpSp>
        <p:grpSp>
          <p:nvGrpSpPr>
            <p:cNvPr id="32786" name="Group 22"/>
            <p:cNvGrpSpPr>
              <a:grpSpLocks/>
            </p:cNvGrpSpPr>
            <p:nvPr/>
          </p:nvGrpSpPr>
          <p:grpSpPr bwMode="auto">
            <a:xfrm>
              <a:off x="2160" y="3360"/>
              <a:ext cx="1488" cy="480"/>
              <a:chOff x="2160" y="3312"/>
              <a:chExt cx="1488" cy="480"/>
            </a:xfrm>
          </p:grpSpPr>
          <p:pic>
            <p:nvPicPr>
              <p:cNvPr id="32787" name="Picture 23" descr="Elvis eye"/>
              <p:cNvPicPr>
                <a:picLocks noChangeAspect="1" noChangeArrowheads="1"/>
              </p:cNvPicPr>
              <p:nvPr/>
            </p:nvPicPr>
            <p:blipFill>
              <a:blip r:embed="rId8" cstate="print"/>
              <a:srcRect/>
              <a:stretch>
                <a:fillRect/>
              </a:stretch>
            </p:blipFill>
            <p:spPr bwMode="auto">
              <a:xfrm>
                <a:off x="2688" y="3360"/>
                <a:ext cx="960" cy="429"/>
              </a:xfrm>
              <a:prstGeom prst="rect">
                <a:avLst/>
              </a:prstGeom>
              <a:noFill/>
              <a:ln w="9525">
                <a:noFill/>
                <a:miter lim="800000"/>
                <a:headEnd/>
                <a:tailEnd/>
              </a:ln>
            </p:spPr>
          </p:pic>
          <p:sp>
            <p:nvSpPr>
              <p:cNvPr id="32788" name="Text Box 24"/>
              <p:cNvSpPr txBox="1">
                <a:spLocks noChangeArrowheads="1"/>
              </p:cNvSpPr>
              <p:nvPr/>
            </p:nvSpPr>
            <p:spPr bwMode="auto">
              <a:xfrm>
                <a:off x="2160" y="3312"/>
                <a:ext cx="384" cy="480"/>
              </a:xfrm>
              <a:prstGeom prst="rect">
                <a:avLst/>
              </a:prstGeom>
              <a:noFill/>
              <a:ln w="9525">
                <a:noFill/>
                <a:miter lim="800000"/>
                <a:headEnd/>
                <a:tailEnd/>
              </a:ln>
            </p:spPr>
            <p:txBody>
              <a:bodyPr>
                <a:spAutoFit/>
              </a:bodyPr>
              <a:lstStyle/>
              <a:p>
                <a:pPr>
                  <a:spcBef>
                    <a:spcPct val="50000"/>
                  </a:spcBef>
                </a:pPr>
                <a:r>
                  <a:rPr lang="en-US" sz="4400">
                    <a:solidFill>
                      <a:srgbClr val="FFFF00"/>
                    </a:solidFill>
                    <a:cs typeface="Arial" pitchFamily="34" charset="0"/>
                  </a:rPr>
                  <a:t>6.</a:t>
                </a:r>
              </a:p>
            </p:txBody>
          </p:sp>
        </p:grpSp>
      </p:grpSp>
      <p:grpSp>
        <p:nvGrpSpPr>
          <p:cNvPr id="10" name="Group 25"/>
          <p:cNvGrpSpPr>
            <a:grpSpLocks/>
          </p:cNvGrpSpPr>
          <p:nvPr/>
        </p:nvGrpSpPr>
        <p:grpSpPr bwMode="auto">
          <a:xfrm>
            <a:off x="6172200" y="2022475"/>
            <a:ext cx="2667000" cy="1681163"/>
            <a:chOff x="3888" y="1274"/>
            <a:chExt cx="1680" cy="1059"/>
          </a:xfrm>
        </p:grpSpPr>
        <p:pic>
          <p:nvPicPr>
            <p:cNvPr id="32780" name="Picture 26" descr="Charles Mansons eye"/>
            <p:cNvPicPr>
              <a:picLocks noChangeAspect="1" noChangeArrowheads="1"/>
            </p:cNvPicPr>
            <p:nvPr/>
          </p:nvPicPr>
          <p:blipFill>
            <a:blip r:embed="rId9" cstate="print"/>
            <a:srcRect/>
            <a:stretch>
              <a:fillRect/>
            </a:stretch>
          </p:blipFill>
          <p:spPr bwMode="auto">
            <a:xfrm>
              <a:off x="4416" y="1680"/>
              <a:ext cx="1152" cy="653"/>
            </a:xfrm>
            <a:prstGeom prst="rect">
              <a:avLst/>
            </a:prstGeom>
            <a:noFill/>
            <a:ln w="9525">
              <a:noFill/>
              <a:miter lim="800000"/>
              <a:headEnd/>
              <a:tailEnd/>
            </a:ln>
          </p:spPr>
        </p:pic>
        <p:sp>
          <p:nvSpPr>
            <p:cNvPr id="32781" name="Text Box 27"/>
            <p:cNvSpPr txBox="1">
              <a:spLocks noChangeArrowheads="1"/>
            </p:cNvSpPr>
            <p:nvPr/>
          </p:nvSpPr>
          <p:spPr bwMode="auto">
            <a:xfrm>
              <a:off x="3888" y="1776"/>
              <a:ext cx="384" cy="480"/>
            </a:xfrm>
            <a:prstGeom prst="rect">
              <a:avLst/>
            </a:prstGeom>
            <a:noFill/>
            <a:ln w="9525">
              <a:noFill/>
              <a:miter lim="800000"/>
              <a:headEnd/>
              <a:tailEnd/>
            </a:ln>
          </p:spPr>
          <p:txBody>
            <a:bodyPr>
              <a:spAutoFit/>
            </a:bodyPr>
            <a:lstStyle/>
            <a:p>
              <a:pPr algn="l">
                <a:spcBef>
                  <a:spcPct val="50000"/>
                </a:spcBef>
              </a:pPr>
              <a:r>
                <a:rPr lang="en-US" sz="4400">
                  <a:solidFill>
                    <a:srgbClr val="FFFF00"/>
                  </a:solidFill>
                  <a:cs typeface="Arial" pitchFamily="34" charset="0"/>
                </a:rPr>
                <a:t>7.</a:t>
              </a:r>
            </a:p>
          </p:txBody>
        </p:sp>
        <p:sp>
          <p:nvSpPr>
            <p:cNvPr id="32782" name="Text Box 28"/>
            <p:cNvSpPr txBox="1">
              <a:spLocks noChangeArrowheads="1"/>
            </p:cNvSpPr>
            <p:nvPr/>
          </p:nvSpPr>
          <p:spPr bwMode="auto">
            <a:xfrm>
              <a:off x="4166" y="1274"/>
              <a:ext cx="1305" cy="288"/>
            </a:xfrm>
            <a:prstGeom prst="rect">
              <a:avLst/>
            </a:prstGeom>
            <a:noFill/>
            <a:ln w="9525">
              <a:noFill/>
              <a:miter lim="800000"/>
              <a:headEnd/>
              <a:tailEnd/>
            </a:ln>
          </p:spPr>
          <p:txBody>
            <a:bodyPr wrap="none">
              <a:spAutoFit/>
            </a:bodyPr>
            <a:lstStyle/>
            <a:p>
              <a:pPr algn="l"/>
              <a:r>
                <a:rPr lang="en-US" sz="2400">
                  <a:cs typeface="Arial" pitchFamily="34" charset="0"/>
                </a:rPr>
                <a:t>Upper Sanpaku</a:t>
              </a:r>
            </a:p>
          </p:txBody>
        </p:sp>
      </p:grpSp>
      <p:grpSp>
        <p:nvGrpSpPr>
          <p:cNvPr id="11" name="Group 29"/>
          <p:cNvGrpSpPr>
            <a:grpSpLocks/>
          </p:cNvGrpSpPr>
          <p:nvPr/>
        </p:nvGrpSpPr>
        <p:grpSpPr bwMode="auto">
          <a:xfrm>
            <a:off x="6324600" y="3886200"/>
            <a:ext cx="2470150" cy="2514600"/>
            <a:chOff x="3984" y="2448"/>
            <a:chExt cx="1556" cy="1584"/>
          </a:xfrm>
        </p:grpSpPr>
        <p:sp>
          <p:nvSpPr>
            <p:cNvPr id="32775" name="Text Box 30"/>
            <p:cNvSpPr txBox="1">
              <a:spLocks noChangeArrowheads="1"/>
            </p:cNvSpPr>
            <p:nvPr/>
          </p:nvSpPr>
          <p:spPr bwMode="auto">
            <a:xfrm>
              <a:off x="3984" y="2448"/>
              <a:ext cx="1556" cy="288"/>
            </a:xfrm>
            <a:prstGeom prst="rect">
              <a:avLst/>
            </a:prstGeom>
            <a:noFill/>
            <a:ln w="9525">
              <a:noFill/>
              <a:miter lim="800000"/>
              <a:headEnd/>
              <a:tailEnd/>
            </a:ln>
          </p:spPr>
          <p:txBody>
            <a:bodyPr wrap="none">
              <a:spAutoFit/>
            </a:bodyPr>
            <a:lstStyle/>
            <a:p>
              <a:pPr algn="l"/>
              <a:r>
                <a:rPr lang="en-US" sz="2400">
                  <a:cs typeface="Arial" pitchFamily="34" charset="0"/>
                </a:rPr>
                <a:t>Bonus eyes A &amp; B</a:t>
              </a:r>
            </a:p>
          </p:txBody>
        </p:sp>
        <p:pic>
          <p:nvPicPr>
            <p:cNvPr id="32776" name="Picture 31" descr="Uncle Sams eye"/>
            <p:cNvPicPr>
              <a:picLocks noChangeAspect="1" noChangeArrowheads="1"/>
            </p:cNvPicPr>
            <p:nvPr/>
          </p:nvPicPr>
          <p:blipFill>
            <a:blip r:embed="rId10" cstate="print"/>
            <a:srcRect/>
            <a:stretch>
              <a:fillRect/>
            </a:stretch>
          </p:blipFill>
          <p:spPr bwMode="auto">
            <a:xfrm>
              <a:off x="4560" y="2784"/>
              <a:ext cx="624" cy="511"/>
            </a:xfrm>
            <a:prstGeom prst="rect">
              <a:avLst/>
            </a:prstGeom>
            <a:noFill/>
            <a:ln w="9525">
              <a:noFill/>
              <a:miter lim="800000"/>
              <a:headEnd/>
              <a:tailEnd/>
            </a:ln>
          </p:spPr>
        </p:pic>
        <p:pic>
          <p:nvPicPr>
            <p:cNvPr id="32777" name="Picture 32" descr="Statue Of Liberty Face"/>
            <p:cNvPicPr>
              <a:picLocks noChangeAspect="1" noChangeArrowheads="1"/>
            </p:cNvPicPr>
            <p:nvPr/>
          </p:nvPicPr>
          <p:blipFill>
            <a:blip r:embed="rId11" cstate="print"/>
            <a:srcRect/>
            <a:stretch>
              <a:fillRect/>
            </a:stretch>
          </p:blipFill>
          <p:spPr bwMode="auto">
            <a:xfrm>
              <a:off x="4608" y="3360"/>
              <a:ext cx="550" cy="672"/>
            </a:xfrm>
            <a:prstGeom prst="rect">
              <a:avLst/>
            </a:prstGeom>
            <a:noFill/>
            <a:ln w="9525">
              <a:noFill/>
              <a:miter lim="800000"/>
              <a:headEnd/>
              <a:tailEnd/>
            </a:ln>
          </p:spPr>
        </p:pic>
        <p:sp>
          <p:nvSpPr>
            <p:cNvPr id="32778" name="Text Box 33"/>
            <p:cNvSpPr txBox="1">
              <a:spLocks noChangeArrowheads="1"/>
            </p:cNvSpPr>
            <p:nvPr/>
          </p:nvSpPr>
          <p:spPr bwMode="auto">
            <a:xfrm>
              <a:off x="4128" y="2880"/>
              <a:ext cx="336" cy="288"/>
            </a:xfrm>
            <a:prstGeom prst="rect">
              <a:avLst/>
            </a:prstGeom>
            <a:noFill/>
            <a:ln w="9525">
              <a:noFill/>
              <a:miter lim="800000"/>
              <a:headEnd/>
              <a:tailEnd/>
            </a:ln>
          </p:spPr>
          <p:txBody>
            <a:bodyPr>
              <a:spAutoFit/>
            </a:bodyPr>
            <a:lstStyle/>
            <a:p>
              <a:pPr algn="l">
                <a:spcBef>
                  <a:spcPct val="50000"/>
                </a:spcBef>
              </a:pPr>
              <a:r>
                <a:rPr lang="en-US" sz="2400">
                  <a:solidFill>
                    <a:srgbClr val="FFFF00"/>
                  </a:solidFill>
                  <a:cs typeface="Arial" pitchFamily="34" charset="0"/>
                </a:rPr>
                <a:t>A.</a:t>
              </a:r>
            </a:p>
          </p:txBody>
        </p:sp>
        <p:sp>
          <p:nvSpPr>
            <p:cNvPr id="32779" name="Text Box 34"/>
            <p:cNvSpPr txBox="1">
              <a:spLocks noChangeArrowheads="1"/>
            </p:cNvSpPr>
            <p:nvPr/>
          </p:nvSpPr>
          <p:spPr bwMode="auto">
            <a:xfrm>
              <a:off x="4128" y="3456"/>
              <a:ext cx="336" cy="288"/>
            </a:xfrm>
            <a:prstGeom prst="rect">
              <a:avLst/>
            </a:prstGeom>
            <a:noFill/>
            <a:ln w="9525">
              <a:noFill/>
              <a:miter lim="800000"/>
              <a:headEnd/>
              <a:tailEnd/>
            </a:ln>
          </p:spPr>
          <p:txBody>
            <a:bodyPr>
              <a:spAutoFit/>
            </a:bodyPr>
            <a:lstStyle/>
            <a:p>
              <a:pPr algn="l">
                <a:spcBef>
                  <a:spcPct val="50000"/>
                </a:spcBef>
              </a:pPr>
              <a:r>
                <a:rPr lang="en-US" sz="2400">
                  <a:solidFill>
                    <a:srgbClr val="FFFF00"/>
                  </a:solidFill>
                  <a:cs typeface="Arial"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762000" y="304800"/>
            <a:ext cx="7772400" cy="762000"/>
          </a:xfrm>
        </p:spPr>
        <p:txBody>
          <a:bodyPr/>
          <a:lstStyle/>
          <a:p>
            <a:pPr eaLnBrk="1" hangingPunct="1"/>
            <a:r>
              <a:rPr lang="en-US" smtClean="0">
                <a:solidFill>
                  <a:srgbClr val="FFFF00"/>
                </a:solidFill>
                <a:latin typeface="Times New Roman" pitchFamily="18" charset="0"/>
                <a:cs typeface="Times New Roman" pitchFamily="18" charset="0"/>
              </a:rPr>
              <a:t>Very</a:t>
            </a:r>
            <a:br>
              <a:rPr lang="en-US" smtClean="0">
                <a:solidFill>
                  <a:srgbClr val="FFFF00"/>
                </a:solidFill>
                <a:latin typeface="Times New Roman" pitchFamily="18" charset="0"/>
                <a:cs typeface="Times New Roman" pitchFamily="18" charset="0"/>
              </a:rPr>
            </a:br>
            <a:r>
              <a:rPr lang="en-US" smtClean="0">
                <a:solidFill>
                  <a:srgbClr val="FFFF00"/>
                </a:solidFill>
                <a:latin typeface="Times New Roman" pitchFamily="18" charset="0"/>
                <a:cs typeface="Times New Roman" pitchFamily="18" charset="0"/>
              </a:rPr>
              <a:t>Sanpaku Eye #1</a:t>
            </a:r>
          </a:p>
        </p:txBody>
      </p:sp>
      <p:sp>
        <p:nvSpPr>
          <p:cNvPr id="33795" name="Text Box 3"/>
          <p:cNvSpPr txBox="1">
            <a:spLocks noChangeArrowheads="1"/>
          </p:cNvSpPr>
          <p:nvPr/>
        </p:nvSpPr>
        <p:spPr bwMode="auto">
          <a:xfrm>
            <a:off x="2895600" y="15240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grpSp>
        <p:nvGrpSpPr>
          <p:cNvPr id="2" name="Group 4"/>
          <p:cNvGrpSpPr>
            <a:grpSpLocks/>
          </p:cNvGrpSpPr>
          <p:nvPr/>
        </p:nvGrpSpPr>
        <p:grpSpPr bwMode="auto">
          <a:xfrm>
            <a:off x="2438400" y="152400"/>
            <a:ext cx="4130675" cy="6446838"/>
            <a:chOff x="1392" y="240"/>
            <a:chExt cx="2602" cy="4061"/>
          </a:xfrm>
        </p:grpSpPr>
        <p:pic>
          <p:nvPicPr>
            <p:cNvPr id="33798" name="Picture 5" descr="Abraham Lincoln"/>
            <p:cNvPicPr>
              <a:picLocks noChangeAspect="1" noChangeArrowheads="1"/>
            </p:cNvPicPr>
            <p:nvPr/>
          </p:nvPicPr>
          <p:blipFill>
            <a:blip r:embed="rId3" cstate="print"/>
            <a:srcRect/>
            <a:stretch>
              <a:fillRect/>
            </a:stretch>
          </p:blipFill>
          <p:spPr bwMode="auto">
            <a:xfrm>
              <a:off x="1488" y="240"/>
              <a:ext cx="2448" cy="3456"/>
            </a:xfrm>
            <a:prstGeom prst="rect">
              <a:avLst/>
            </a:prstGeom>
            <a:noFill/>
            <a:ln w="9525">
              <a:noFill/>
              <a:miter lim="800000"/>
              <a:headEnd/>
              <a:tailEnd/>
            </a:ln>
          </p:spPr>
        </p:pic>
        <p:sp>
          <p:nvSpPr>
            <p:cNvPr id="33799" name="Text Box 6"/>
            <p:cNvSpPr txBox="1">
              <a:spLocks noChangeArrowheads="1"/>
            </p:cNvSpPr>
            <p:nvPr/>
          </p:nvSpPr>
          <p:spPr bwMode="auto">
            <a:xfrm>
              <a:off x="1392" y="3744"/>
              <a:ext cx="2602" cy="557"/>
            </a:xfrm>
            <a:prstGeom prst="rect">
              <a:avLst/>
            </a:prstGeom>
            <a:noFill/>
            <a:ln w="9525">
              <a:noFill/>
              <a:miter lim="800000"/>
              <a:headEnd/>
              <a:tailEnd/>
            </a:ln>
          </p:spPr>
          <p:txBody>
            <a:bodyPr>
              <a:spAutoFit/>
            </a:bodyPr>
            <a:lstStyle/>
            <a:p>
              <a:r>
                <a:rPr lang="en-US" sz="3200">
                  <a:solidFill>
                    <a:srgbClr val="FFFF00"/>
                  </a:solidFill>
                  <a:cs typeface="Arial" pitchFamily="34" charset="0"/>
                </a:rPr>
                <a:t>Abraham Lincoln </a:t>
              </a:r>
              <a:r>
                <a:rPr lang="en-US">
                  <a:solidFill>
                    <a:srgbClr val="FFFF00"/>
                  </a:solidFill>
                  <a:cs typeface="Arial" pitchFamily="34" charset="0"/>
                </a:rPr>
                <a:t>assassinated at age 56</a:t>
              </a:r>
            </a:p>
          </p:txBody>
        </p:sp>
      </p:grpSp>
      <p:pic>
        <p:nvPicPr>
          <p:cNvPr id="33797" name="Picture 7" descr="Lincolns Eye"/>
          <p:cNvPicPr>
            <a:picLocks noChangeAspect="1" noChangeArrowheads="1"/>
          </p:cNvPicPr>
          <p:nvPr/>
        </p:nvPicPr>
        <p:blipFill>
          <a:blip r:embed="rId4" cstate="print"/>
          <a:srcRect/>
          <a:stretch>
            <a:fillRect/>
          </a:stretch>
        </p:blipFill>
        <p:spPr bwMode="auto">
          <a:xfrm>
            <a:off x="4648200" y="2390775"/>
            <a:ext cx="762000" cy="47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85800" y="609600"/>
            <a:ext cx="7772400" cy="762000"/>
          </a:xfrm>
        </p:spPr>
        <p:txBody>
          <a:bodyPr/>
          <a:lstStyle/>
          <a:p>
            <a:pPr eaLnBrk="1" hangingPunct="1"/>
            <a:r>
              <a:rPr lang="en-US" smtClean="0">
                <a:solidFill>
                  <a:srgbClr val="FFFF00"/>
                </a:solidFill>
                <a:latin typeface="Times New Roman" pitchFamily="18" charset="0"/>
                <a:cs typeface="Times New Roman" pitchFamily="18" charset="0"/>
              </a:rPr>
              <a:t>Very</a:t>
            </a:r>
            <a:br>
              <a:rPr lang="en-US" smtClean="0">
                <a:solidFill>
                  <a:srgbClr val="FFFF00"/>
                </a:solidFill>
                <a:latin typeface="Times New Roman" pitchFamily="18" charset="0"/>
                <a:cs typeface="Times New Roman" pitchFamily="18" charset="0"/>
              </a:rPr>
            </a:br>
            <a:r>
              <a:rPr lang="en-US" smtClean="0">
                <a:solidFill>
                  <a:srgbClr val="FFFF00"/>
                </a:solidFill>
                <a:latin typeface="Times New Roman" pitchFamily="18" charset="0"/>
                <a:cs typeface="Times New Roman" pitchFamily="18" charset="0"/>
              </a:rPr>
              <a:t>Sanpaku Eye #2</a:t>
            </a:r>
          </a:p>
        </p:txBody>
      </p:sp>
      <p:sp>
        <p:nvSpPr>
          <p:cNvPr id="34819" name="Text Box 3"/>
          <p:cNvSpPr txBox="1">
            <a:spLocks noChangeArrowheads="1"/>
          </p:cNvSpPr>
          <p:nvPr/>
        </p:nvSpPr>
        <p:spPr bwMode="auto">
          <a:xfrm>
            <a:off x="2971800" y="28956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grpSp>
        <p:nvGrpSpPr>
          <p:cNvPr id="2" name="Group 4"/>
          <p:cNvGrpSpPr>
            <a:grpSpLocks/>
          </p:cNvGrpSpPr>
          <p:nvPr/>
        </p:nvGrpSpPr>
        <p:grpSpPr bwMode="auto">
          <a:xfrm>
            <a:off x="2514600" y="381000"/>
            <a:ext cx="4268788" cy="6213475"/>
            <a:chOff x="1584" y="384"/>
            <a:chExt cx="2689" cy="3914"/>
          </a:xfrm>
        </p:grpSpPr>
        <p:pic>
          <p:nvPicPr>
            <p:cNvPr id="34822" name="Picture 5" descr="President JFK"/>
            <p:cNvPicPr>
              <a:picLocks noChangeAspect="1" noChangeArrowheads="1"/>
            </p:cNvPicPr>
            <p:nvPr/>
          </p:nvPicPr>
          <p:blipFill>
            <a:blip r:embed="rId3" cstate="print"/>
            <a:srcRect/>
            <a:stretch>
              <a:fillRect/>
            </a:stretch>
          </p:blipFill>
          <p:spPr bwMode="auto">
            <a:xfrm>
              <a:off x="1584" y="384"/>
              <a:ext cx="2689" cy="3360"/>
            </a:xfrm>
            <a:prstGeom prst="rect">
              <a:avLst/>
            </a:prstGeom>
            <a:noFill/>
            <a:ln w="9525">
              <a:noFill/>
              <a:miter lim="800000"/>
              <a:headEnd/>
              <a:tailEnd/>
            </a:ln>
          </p:spPr>
        </p:pic>
        <p:sp>
          <p:nvSpPr>
            <p:cNvPr id="34823" name="Text Box 6"/>
            <p:cNvSpPr txBox="1">
              <a:spLocks noChangeArrowheads="1"/>
            </p:cNvSpPr>
            <p:nvPr/>
          </p:nvSpPr>
          <p:spPr bwMode="auto">
            <a:xfrm>
              <a:off x="2222" y="3818"/>
              <a:ext cx="1513" cy="480"/>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John F. Kennedy</a:t>
              </a:r>
            </a:p>
            <a:p>
              <a:r>
                <a:rPr lang="en-US">
                  <a:solidFill>
                    <a:srgbClr val="FFFF00"/>
                  </a:solidFill>
                  <a:cs typeface="Arial" pitchFamily="34" charset="0"/>
                </a:rPr>
                <a:t>assassinated at age 46</a:t>
              </a:r>
            </a:p>
          </p:txBody>
        </p:sp>
      </p:grpSp>
      <p:pic>
        <p:nvPicPr>
          <p:cNvPr id="34821" name="Picture 7" descr="JFKs eye"/>
          <p:cNvPicPr>
            <a:picLocks noChangeAspect="1" noChangeArrowheads="1"/>
          </p:cNvPicPr>
          <p:nvPr/>
        </p:nvPicPr>
        <p:blipFill>
          <a:blip r:embed="rId4" cstate="print"/>
          <a:srcRect/>
          <a:stretch>
            <a:fillRect/>
          </a:stretch>
        </p:blipFill>
        <p:spPr bwMode="auto">
          <a:xfrm>
            <a:off x="3892550" y="2430463"/>
            <a:ext cx="666750" cy="420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124200" y="33528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sp>
        <p:nvSpPr>
          <p:cNvPr id="35843" name="Rectangle 3"/>
          <p:cNvSpPr>
            <a:spLocks noGrp="1" noChangeArrowheads="1"/>
          </p:cNvSpPr>
          <p:nvPr>
            <p:ph type="ctrTitle"/>
          </p:nvPr>
        </p:nvSpPr>
        <p:spPr>
          <a:xfrm>
            <a:off x="762000" y="762000"/>
            <a:ext cx="7772400" cy="762000"/>
          </a:xfrm>
        </p:spPr>
        <p:txBody>
          <a:bodyPr/>
          <a:lstStyle/>
          <a:p>
            <a:pPr eaLnBrk="1" hangingPunct="1"/>
            <a:r>
              <a:rPr lang="en-US" sz="4000" smtClean="0">
                <a:solidFill>
                  <a:srgbClr val="FFFF00"/>
                </a:solidFill>
                <a:latin typeface="Times New Roman" pitchFamily="18" charset="0"/>
                <a:cs typeface="Times New Roman" pitchFamily="18" charset="0"/>
              </a:rPr>
              <a:t>Very</a:t>
            </a:r>
            <a:br>
              <a:rPr lang="en-US" sz="4000" smtClean="0">
                <a:solidFill>
                  <a:srgbClr val="FFFF00"/>
                </a:solidFill>
                <a:latin typeface="Times New Roman" pitchFamily="18" charset="0"/>
                <a:cs typeface="Times New Roman" pitchFamily="18" charset="0"/>
              </a:rPr>
            </a:br>
            <a:r>
              <a:rPr lang="en-US" sz="4000" smtClean="0">
                <a:solidFill>
                  <a:srgbClr val="FFFF00"/>
                </a:solidFill>
                <a:latin typeface="Times New Roman" pitchFamily="18" charset="0"/>
                <a:cs typeface="Times New Roman" pitchFamily="18" charset="0"/>
              </a:rPr>
              <a:t>Sanpaku Eye #3</a:t>
            </a:r>
          </a:p>
        </p:txBody>
      </p:sp>
      <p:grpSp>
        <p:nvGrpSpPr>
          <p:cNvPr id="2" name="Group 4"/>
          <p:cNvGrpSpPr>
            <a:grpSpLocks/>
          </p:cNvGrpSpPr>
          <p:nvPr/>
        </p:nvGrpSpPr>
        <p:grpSpPr bwMode="auto">
          <a:xfrm>
            <a:off x="2819400" y="228600"/>
            <a:ext cx="3514725" cy="6384925"/>
            <a:chOff x="1776" y="144"/>
            <a:chExt cx="2214" cy="4022"/>
          </a:xfrm>
        </p:grpSpPr>
        <p:pic>
          <p:nvPicPr>
            <p:cNvPr id="35846" name="Picture 5" descr="RFK Campaign Photo"/>
            <p:cNvPicPr>
              <a:picLocks noChangeAspect="1" noChangeArrowheads="1"/>
            </p:cNvPicPr>
            <p:nvPr/>
          </p:nvPicPr>
          <p:blipFill>
            <a:blip r:embed="rId3" cstate="print"/>
            <a:srcRect/>
            <a:stretch>
              <a:fillRect/>
            </a:stretch>
          </p:blipFill>
          <p:spPr bwMode="auto">
            <a:xfrm>
              <a:off x="1776" y="144"/>
              <a:ext cx="2214" cy="3408"/>
            </a:xfrm>
            <a:prstGeom prst="rect">
              <a:avLst/>
            </a:prstGeom>
            <a:noFill/>
            <a:ln w="9525">
              <a:noFill/>
              <a:miter lim="800000"/>
              <a:headEnd/>
              <a:tailEnd/>
            </a:ln>
          </p:spPr>
        </p:pic>
        <p:sp>
          <p:nvSpPr>
            <p:cNvPr id="35847" name="Text Box 6"/>
            <p:cNvSpPr txBox="1">
              <a:spLocks noChangeArrowheads="1"/>
            </p:cNvSpPr>
            <p:nvPr/>
          </p:nvSpPr>
          <p:spPr bwMode="auto">
            <a:xfrm>
              <a:off x="2016" y="3648"/>
              <a:ext cx="1872" cy="518"/>
            </a:xfrm>
            <a:prstGeom prst="rect">
              <a:avLst/>
            </a:prstGeom>
            <a:noFill/>
            <a:ln w="9525">
              <a:noFill/>
              <a:miter lim="800000"/>
              <a:headEnd/>
              <a:tailEnd/>
            </a:ln>
          </p:spPr>
          <p:txBody>
            <a:bodyPr>
              <a:spAutoFit/>
            </a:bodyPr>
            <a:lstStyle/>
            <a:p>
              <a:r>
                <a:rPr lang="en-US" sz="2400">
                  <a:solidFill>
                    <a:srgbClr val="FFFF00"/>
                  </a:solidFill>
                  <a:cs typeface="Arial" pitchFamily="34" charset="0"/>
                </a:rPr>
                <a:t>Robert F. Kennedy</a:t>
              </a:r>
            </a:p>
            <a:p>
              <a:r>
                <a:rPr lang="en-US" sz="2400">
                  <a:solidFill>
                    <a:srgbClr val="FFFF00"/>
                  </a:solidFill>
                  <a:cs typeface="Arial" pitchFamily="34" charset="0"/>
                </a:rPr>
                <a:t>assassinated at age 43</a:t>
              </a:r>
            </a:p>
          </p:txBody>
        </p:sp>
      </p:grpSp>
      <p:pic>
        <p:nvPicPr>
          <p:cNvPr id="35845" name="Picture 7" descr="RFK eye"/>
          <p:cNvPicPr>
            <a:picLocks noChangeAspect="1" noChangeArrowheads="1"/>
          </p:cNvPicPr>
          <p:nvPr/>
        </p:nvPicPr>
        <p:blipFill>
          <a:blip r:embed="rId4" cstate="print"/>
          <a:srcRect/>
          <a:stretch>
            <a:fillRect/>
          </a:stretch>
        </p:blipFill>
        <p:spPr bwMode="auto">
          <a:xfrm>
            <a:off x="4030663" y="2887663"/>
            <a:ext cx="609600" cy="450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048000" y="33528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sp>
        <p:nvSpPr>
          <p:cNvPr id="36867" name="Rectangle 3"/>
          <p:cNvSpPr>
            <a:spLocks noGrp="1" noChangeArrowheads="1"/>
          </p:cNvSpPr>
          <p:nvPr>
            <p:ph type="ctrTitle"/>
          </p:nvPr>
        </p:nvSpPr>
        <p:spPr>
          <a:xfrm>
            <a:off x="762000" y="533400"/>
            <a:ext cx="7772400" cy="762000"/>
          </a:xfrm>
        </p:spPr>
        <p:txBody>
          <a:bodyPr/>
          <a:lstStyle/>
          <a:p>
            <a:pPr eaLnBrk="1" hangingPunct="1"/>
            <a:r>
              <a:rPr lang="en-US" smtClean="0">
                <a:solidFill>
                  <a:srgbClr val="FFFF00"/>
                </a:solidFill>
                <a:latin typeface="Times New Roman" pitchFamily="18" charset="0"/>
                <a:cs typeface="Times New Roman" pitchFamily="18" charset="0"/>
              </a:rPr>
              <a:t>Near</a:t>
            </a:r>
            <a:br>
              <a:rPr lang="en-US" smtClean="0">
                <a:solidFill>
                  <a:srgbClr val="FFFF00"/>
                </a:solidFill>
                <a:latin typeface="Times New Roman" pitchFamily="18" charset="0"/>
                <a:cs typeface="Times New Roman" pitchFamily="18" charset="0"/>
              </a:rPr>
            </a:br>
            <a:r>
              <a:rPr lang="en-US" smtClean="0">
                <a:solidFill>
                  <a:srgbClr val="FFFF00"/>
                </a:solidFill>
                <a:latin typeface="Times New Roman" pitchFamily="18" charset="0"/>
                <a:cs typeface="Times New Roman" pitchFamily="18" charset="0"/>
              </a:rPr>
              <a:t>Sanpaku Eye #4</a:t>
            </a:r>
          </a:p>
        </p:txBody>
      </p:sp>
      <p:grpSp>
        <p:nvGrpSpPr>
          <p:cNvPr id="2" name="Group 4"/>
          <p:cNvGrpSpPr>
            <a:grpSpLocks/>
          </p:cNvGrpSpPr>
          <p:nvPr/>
        </p:nvGrpSpPr>
        <p:grpSpPr bwMode="auto">
          <a:xfrm>
            <a:off x="2362200" y="152400"/>
            <a:ext cx="4514850" cy="6553200"/>
            <a:chOff x="1488" y="96"/>
            <a:chExt cx="2844" cy="4128"/>
          </a:xfrm>
        </p:grpSpPr>
        <p:pic>
          <p:nvPicPr>
            <p:cNvPr id="36870" name="Picture 5" descr="Lennon Collection"/>
            <p:cNvPicPr>
              <a:picLocks noChangeAspect="1" noChangeArrowheads="1"/>
            </p:cNvPicPr>
            <p:nvPr/>
          </p:nvPicPr>
          <p:blipFill>
            <a:blip r:embed="rId3" cstate="print"/>
            <a:srcRect/>
            <a:stretch>
              <a:fillRect/>
            </a:stretch>
          </p:blipFill>
          <p:spPr bwMode="auto">
            <a:xfrm>
              <a:off x="1488" y="96"/>
              <a:ext cx="2844" cy="3792"/>
            </a:xfrm>
            <a:prstGeom prst="rect">
              <a:avLst/>
            </a:prstGeom>
            <a:noFill/>
            <a:ln w="9525">
              <a:noFill/>
              <a:miter lim="800000"/>
              <a:headEnd/>
              <a:tailEnd/>
            </a:ln>
          </p:spPr>
        </p:pic>
        <p:sp>
          <p:nvSpPr>
            <p:cNvPr id="36871" name="Text Box 6"/>
            <p:cNvSpPr txBox="1">
              <a:spLocks noChangeArrowheads="1"/>
            </p:cNvSpPr>
            <p:nvPr/>
          </p:nvSpPr>
          <p:spPr bwMode="auto">
            <a:xfrm>
              <a:off x="1751" y="3936"/>
              <a:ext cx="2385" cy="288"/>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John Lennon, killed at age 40</a:t>
              </a:r>
            </a:p>
          </p:txBody>
        </p:sp>
      </p:grpSp>
      <p:pic>
        <p:nvPicPr>
          <p:cNvPr id="36869" name="Picture 7" descr="Lennons eye"/>
          <p:cNvPicPr>
            <a:picLocks noChangeAspect="1" noChangeArrowheads="1"/>
          </p:cNvPicPr>
          <p:nvPr/>
        </p:nvPicPr>
        <p:blipFill>
          <a:blip r:embed="rId4" cstate="print"/>
          <a:srcRect/>
          <a:stretch>
            <a:fillRect/>
          </a:stretch>
        </p:blipFill>
        <p:spPr bwMode="auto">
          <a:xfrm>
            <a:off x="4572000" y="2605088"/>
            <a:ext cx="990600" cy="692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514600" y="25908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sp>
        <p:nvSpPr>
          <p:cNvPr id="37891" name="Rectangle 3"/>
          <p:cNvSpPr>
            <a:spLocks noGrp="1" noChangeArrowheads="1"/>
          </p:cNvSpPr>
          <p:nvPr>
            <p:ph type="ctrTitle"/>
          </p:nvPr>
        </p:nvSpPr>
        <p:spPr>
          <a:xfrm>
            <a:off x="762000" y="457200"/>
            <a:ext cx="7772400" cy="762000"/>
          </a:xfrm>
        </p:spPr>
        <p:txBody>
          <a:bodyPr/>
          <a:lstStyle/>
          <a:p>
            <a:pPr eaLnBrk="1" hangingPunct="1"/>
            <a:r>
              <a:rPr lang="en-US" smtClean="0">
                <a:solidFill>
                  <a:srgbClr val="FFFF00"/>
                </a:solidFill>
                <a:latin typeface="Times New Roman" pitchFamily="18" charset="0"/>
                <a:cs typeface="Times New Roman" pitchFamily="18" charset="0"/>
              </a:rPr>
              <a:t>Near</a:t>
            </a:r>
            <a:br>
              <a:rPr lang="en-US" smtClean="0">
                <a:solidFill>
                  <a:srgbClr val="FFFF00"/>
                </a:solidFill>
                <a:latin typeface="Times New Roman" pitchFamily="18" charset="0"/>
                <a:cs typeface="Times New Roman" pitchFamily="18" charset="0"/>
              </a:rPr>
            </a:br>
            <a:r>
              <a:rPr lang="en-US" smtClean="0">
                <a:solidFill>
                  <a:srgbClr val="FFFF00"/>
                </a:solidFill>
                <a:latin typeface="Times New Roman" pitchFamily="18" charset="0"/>
                <a:cs typeface="Times New Roman" pitchFamily="18" charset="0"/>
              </a:rPr>
              <a:t>Sanpaku Eye #5</a:t>
            </a:r>
          </a:p>
        </p:txBody>
      </p:sp>
      <p:grpSp>
        <p:nvGrpSpPr>
          <p:cNvPr id="2" name="Group 4"/>
          <p:cNvGrpSpPr>
            <a:grpSpLocks/>
          </p:cNvGrpSpPr>
          <p:nvPr/>
        </p:nvGrpSpPr>
        <p:grpSpPr bwMode="auto">
          <a:xfrm>
            <a:off x="1828800" y="152400"/>
            <a:ext cx="5362575" cy="6477000"/>
            <a:chOff x="1152" y="144"/>
            <a:chExt cx="3378" cy="4080"/>
          </a:xfrm>
        </p:grpSpPr>
        <p:pic>
          <p:nvPicPr>
            <p:cNvPr id="37894" name="Picture 5" descr="Marilyn Monroe 2"/>
            <p:cNvPicPr>
              <a:picLocks noChangeAspect="1" noChangeArrowheads="1"/>
            </p:cNvPicPr>
            <p:nvPr/>
          </p:nvPicPr>
          <p:blipFill>
            <a:blip r:embed="rId3" cstate="print"/>
            <a:srcRect/>
            <a:stretch>
              <a:fillRect/>
            </a:stretch>
          </p:blipFill>
          <p:spPr bwMode="auto">
            <a:xfrm>
              <a:off x="1152" y="144"/>
              <a:ext cx="3378" cy="3792"/>
            </a:xfrm>
            <a:prstGeom prst="rect">
              <a:avLst/>
            </a:prstGeom>
            <a:noFill/>
            <a:ln w="9525">
              <a:noFill/>
              <a:miter lim="800000"/>
              <a:headEnd/>
              <a:tailEnd/>
            </a:ln>
          </p:spPr>
        </p:pic>
        <p:sp>
          <p:nvSpPr>
            <p:cNvPr id="37895" name="Text Box 6"/>
            <p:cNvSpPr txBox="1">
              <a:spLocks noChangeArrowheads="1"/>
            </p:cNvSpPr>
            <p:nvPr/>
          </p:nvSpPr>
          <p:spPr bwMode="auto">
            <a:xfrm>
              <a:off x="1667" y="3936"/>
              <a:ext cx="2556" cy="288"/>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Marilyn Monroe, died at age 36</a:t>
              </a:r>
            </a:p>
          </p:txBody>
        </p:sp>
      </p:grpSp>
      <p:pic>
        <p:nvPicPr>
          <p:cNvPr id="37893" name="Picture 7" descr="MMonroes eye"/>
          <p:cNvPicPr>
            <a:picLocks noChangeAspect="1" noChangeArrowheads="1"/>
          </p:cNvPicPr>
          <p:nvPr/>
        </p:nvPicPr>
        <p:blipFill>
          <a:blip r:embed="rId4" cstate="print"/>
          <a:srcRect/>
          <a:stretch>
            <a:fillRect/>
          </a:stretch>
        </p:blipFill>
        <p:spPr bwMode="auto">
          <a:xfrm>
            <a:off x="2613025" y="1882775"/>
            <a:ext cx="1219200" cy="598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762000" y="2438400"/>
            <a:ext cx="7772400" cy="762000"/>
          </a:xfrm>
        </p:spPr>
        <p:txBody>
          <a:bodyPr/>
          <a:lstStyle/>
          <a:p>
            <a:pPr eaLnBrk="1" hangingPunct="1"/>
            <a:r>
              <a:rPr lang="en-US" smtClean="0">
                <a:solidFill>
                  <a:srgbClr val="FFFF00"/>
                </a:solidFill>
                <a:latin typeface="Times New Roman" pitchFamily="18" charset="0"/>
                <a:cs typeface="Times New Roman" pitchFamily="18" charset="0"/>
              </a:rPr>
              <a:t>Near</a:t>
            </a:r>
            <a:br>
              <a:rPr lang="en-US" smtClean="0">
                <a:solidFill>
                  <a:srgbClr val="FFFF00"/>
                </a:solidFill>
                <a:latin typeface="Times New Roman" pitchFamily="18" charset="0"/>
                <a:cs typeface="Times New Roman" pitchFamily="18" charset="0"/>
              </a:rPr>
            </a:br>
            <a:r>
              <a:rPr lang="en-US" smtClean="0">
                <a:solidFill>
                  <a:srgbClr val="FFFF00"/>
                </a:solidFill>
                <a:latin typeface="Times New Roman" pitchFamily="18" charset="0"/>
                <a:cs typeface="Times New Roman" pitchFamily="18" charset="0"/>
              </a:rPr>
              <a:t>Sanpaku Eye #6</a:t>
            </a:r>
          </a:p>
        </p:txBody>
      </p:sp>
      <p:sp>
        <p:nvSpPr>
          <p:cNvPr id="38915" name="Text Box 3"/>
          <p:cNvSpPr txBox="1">
            <a:spLocks noChangeArrowheads="1"/>
          </p:cNvSpPr>
          <p:nvPr/>
        </p:nvSpPr>
        <p:spPr bwMode="auto">
          <a:xfrm>
            <a:off x="3429000" y="16002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grpSp>
        <p:nvGrpSpPr>
          <p:cNvPr id="2" name="Group 4"/>
          <p:cNvGrpSpPr>
            <a:grpSpLocks/>
          </p:cNvGrpSpPr>
          <p:nvPr/>
        </p:nvGrpSpPr>
        <p:grpSpPr bwMode="auto">
          <a:xfrm>
            <a:off x="1752600" y="228600"/>
            <a:ext cx="5943600" cy="6400800"/>
            <a:chOff x="1104" y="144"/>
            <a:chExt cx="3744" cy="4032"/>
          </a:xfrm>
        </p:grpSpPr>
        <p:pic>
          <p:nvPicPr>
            <p:cNvPr id="38918" name="Picture 5" descr="Elvis"/>
            <p:cNvPicPr>
              <a:picLocks noChangeAspect="1" noChangeArrowheads="1"/>
            </p:cNvPicPr>
            <p:nvPr/>
          </p:nvPicPr>
          <p:blipFill>
            <a:blip r:embed="rId3" cstate="print"/>
            <a:srcRect/>
            <a:stretch>
              <a:fillRect/>
            </a:stretch>
          </p:blipFill>
          <p:spPr bwMode="auto">
            <a:xfrm>
              <a:off x="1104" y="144"/>
              <a:ext cx="3744" cy="3744"/>
            </a:xfrm>
            <a:prstGeom prst="rect">
              <a:avLst/>
            </a:prstGeom>
            <a:noFill/>
            <a:ln w="9525">
              <a:noFill/>
              <a:miter lim="800000"/>
              <a:headEnd/>
              <a:tailEnd/>
            </a:ln>
          </p:spPr>
        </p:pic>
        <p:sp>
          <p:nvSpPr>
            <p:cNvPr id="38919" name="Text Box 6"/>
            <p:cNvSpPr txBox="1">
              <a:spLocks noChangeArrowheads="1"/>
            </p:cNvSpPr>
            <p:nvPr/>
          </p:nvSpPr>
          <p:spPr bwMode="auto">
            <a:xfrm>
              <a:off x="1804" y="3888"/>
              <a:ext cx="2289" cy="288"/>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Elvis Presley, died at age 42</a:t>
              </a:r>
            </a:p>
          </p:txBody>
        </p:sp>
      </p:grpSp>
      <p:pic>
        <p:nvPicPr>
          <p:cNvPr id="38917" name="Picture 7" descr="Elvis eye"/>
          <p:cNvPicPr>
            <a:picLocks noChangeAspect="1" noChangeArrowheads="1"/>
          </p:cNvPicPr>
          <p:nvPr/>
        </p:nvPicPr>
        <p:blipFill>
          <a:blip r:embed="rId4" cstate="print"/>
          <a:srcRect/>
          <a:stretch>
            <a:fillRect/>
          </a:stretch>
        </p:blipFill>
        <p:spPr bwMode="auto">
          <a:xfrm>
            <a:off x="4295775" y="931863"/>
            <a:ext cx="838200" cy="376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762000" y="533400"/>
            <a:ext cx="7772400" cy="1219200"/>
          </a:xfrm>
        </p:spPr>
        <p:txBody>
          <a:bodyPr/>
          <a:lstStyle/>
          <a:p>
            <a:pPr eaLnBrk="1" hangingPunct="1"/>
            <a:r>
              <a:rPr lang="en-US" smtClean="0">
                <a:solidFill>
                  <a:srgbClr val="FFFF00"/>
                </a:solidFill>
                <a:latin typeface="Times New Roman" pitchFamily="18" charset="0"/>
                <a:cs typeface="Times New Roman" pitchFamily="18" charset="0"/>
              </a:rPr>
              <a:t>Upper</a:t>
            </a:r>
            <a:br>
              <a:rPr lang="en-US" smtClean="0">
                <a:solidFill>
                  <a:srgbClr val="FFFF00"/>
                </a:solidFill>
                <a:latin typeface="Times New Roman" pitchFamily="18" charset="0"/>
                <a:cs typeface="Times New Roman" pitchFamily="18" charset="0"/>
              </a:rPr>
            </a:br>
            <a:r>
              <a:rPr lang="en-US" smtClean="0">
                <a:solidFill>
                  <a:srgbClr val="FFFF00"/>
                </a:solidFill>
                <a:latin typeface="Times New Roman" pitchFamily="18" charset="0"/>
                <a:cs typeface="Times New Roman" pitchFamily="18" charset="0"/>
              </a:rPr>
              <a:t>Sanpaku Eye #7</a:t>
            </a:r>
          </a:p>
        </p:txBody>
      </p:sp>
      <p:sp>
        <p:nvSpPr>
          <p:cNvPr id="39939" name="Text Box 3"/>
          <p:cNvSpPr txBox="1">
            <a:spLocks noChangeArrowheads="1"/>
          </p:cNvSpPr>
          <p:nvPr/>
        </p:nvSpPr>
        <p:spPr bwMode="auto">
          <a:xfrm>
            <a:off x="3276600" y="27432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grpSp>
        <p:nvGrpSpPr>
          <p:cNvPr id="2" name="Group 4"/>
          <p:cNvGrpSpPr>
            <a:grpSpLocks/>
          </p:cNvGrpSpPr>
          <p:nvPr/>
        </p:nvGrpSpPr>
        <p:grpSpPr bwMode="auto">
          <a:xfrm>
            <a:off x="2590800" y="152400"/>
            <a:ext cx="4019550" cy="6477000"/>
            <a:chOff x="1634" y="96"/>
            <a:chExt cx="2532" cy="4080"/>
          </a:xfrm>
        </p:grpSpPr>
        <p:sp>
          <p:nvSpPr>
            <p:cNvPr id="39942" name="Text Box 5"/>
            <p:cNvSpPr txBox="1">
              <a:spLocks noChangeArrowheads="1"/>
            </p:cNvSpPr>
            <p:nvPr/>
          </p:nvSpPr>
          <p:spPr bwMode="auto">
            <a:xfrm>
              <a:off x="1824" y="3888"/>
              <a:ext cx="2172" cy="288"/>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Charles Manson, still alive</a:t>
              </a:r>
            </a:p>
          </p:txBody>
        </p:sp>
        <p:pic>
          <p:nvPicPr>
            <p:cNvPr id="39943" name="Picture 6" descr="Charles Manson"/>
            <p:cNvPicPr>
              <a:picLocks noChangeAspect="1" noChangeArrowheads="1"/>
            </p:cNvPicPr>
            <p:nvPr/>
          </p:nvPicPr>
          <p:blipFill>
            <a:blip r:embed="rId3" cstate="print"/>
            <a:srcRect/>
            <a:stretch>
              <a:fillRect/>
            </a:stretch>
          </p:blipFill>
          <p:spPr bwMode="auto">
            <a:xfrm>
              <a:off x="1634" y="96"/>
              <a:ext cx="2532" cy="3696"/>
            </a:xfrm>
            <a:prstGeom prst="rect">
              <a:avLst/>
            </a:prstGeom>
            <a:noFill/>
            <a:ln w="9525">
              <a:noFill/>
              <a:miter lim="800000"/>
              <a:headEnd/>
              <a:tailEnd/>
            </a:ln>
          </p:spPr>
        </p:pic>
      </p:grpSp>
      <p:pic>
        <p:nvPicPr>
          <p:cNvPr id="39941" name="Picture 7" descr="Charles Mansons eye"/>
          <p:cNvPicPr>
            <a:picLocks noChangeAspect="1" noChangeArrowheads="1"/>
          </p:cNvPicPr>
          <p:nvPr/>
        </p:nvPicPr>
        <p:blipFill>
          <a:blip r:embed="rId4" cstate="print"/>
          <a:srcRect/>
          <a:stretch>
            <a:fillRect/>
          </a:stretch>
        </p:blipFill>
        <p:spPr bwMode="auto">
          <a:xfrm>
            <a:off x="4756150" y="1882775"/>
            <a:ext cx="868363" cy="492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hiya\Downloads\You are all sanpaku.jpg"/>
          <p:cNvPicPr>
            <a:picLocks noChangeAspect="1" noChangeArrowheads="1"/>
          </p:cNvPicPr>
          <p:nvPr/>
        </p:nvPicPr>
        <p:blipFill>
          <a:blip r:embed="rId2" cstate="print"/>
          <a:srcRect/>
          <a:stretch>
            <a:fillRect/>
          </a:stretch>
        </p:blipFill>
        <p:spPr bwMode="auto">
          <a:xfrm>
            <a:off x="2895600" y="762000"/>
            <a:ext cx="3325813" cy="531933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762000" y="533400"/>
            <a:ext cx="7772400" cy="1219200"/>
          </a:xfrm>
        </p:spPr>
        <p:txBody>
          <a:bodyPr/>
          <a:lstStyle/>
          <a:p>
            <a:pPr eaLnBrk="1" hangingPunct="1"/>
            <a:r>
              <a:rPr lang="en-US" smtClean="0">
                <a:solidFill>
                  <a:srgbClr val="FFFF00"/>
                </a:solidFill>
                <a:latin typeface="Times New Roman" pitchFamily="18" charset="0"/>
                <a:cs typeface="Times New Roman" pitchFamily="18" charset="0"/>
              </a:rPr>
              <a:t>Bonus Eye #A</a:t>
            </a:r>
          </a:p>
        </p:txBody>
      </p:sp>
      <p:pic>
        <p:nvPicPr>
          <p:cNvPr id="72707" name="Picture 3" descr="Uncle Sams eye"/>
          <p:cNvPicPr>
            <a:picLocks noChangeAspect="1" noChangeArrowheads="1"/>
          </p:cNvPicPr>
          <p:nvPr/>
        </p:nvPicPr>
        <p:blipFill>
          <a:blip r:embed="rId3" cstate="print"/>
          <a:srcRect/>
          <a:stretch>
            <a:fillRect/>
          </a:stretch>
        </p:blipFill>
        <p:spPr bwMode="auto">
          <a:xfrm>
            <a:off x="4962525" y="1625600"/>
            <a:ext cx="209550" cy="161925"/>
          </a:xfrm>
          <a:prstGeom prst="rect">
            <a:avLst/>
          </a:prstGeom>
          <a:noFill/>
          <a:ln w="9525">
            <a:noFill/>
            <a:miter lim="800000"/>
            <a:headEnd/>
            <a:tailEnd/>
          </a:ln>
        </p:spPr>
      </p:pic>
      <p:grpSp>
        <p:nvGrpSpPr>
          <p:cNvPr id="2" name="Group 4"/>
          <p:cNvGrpSpPr>
            <a:grpSpLocks/>
          </p:cNvGrpSpPr>
          <p:nvPr/>
        </p:nvGrpSpPr>
        <p:grpSpPr bwMode="auto">
          <a:xfrm>
            <a:off x="2819400" y="304800"/>
            <a:ext cx="4133850" cy="6096000"/>
            <a:chOff x="1776" y="192"/>
            <a:chExt cx="2604" cy="3840"/>
          </a:xfrm>
        </p:grpSpPr>
        <p:pic>
          <p:nvPicPr>
            <p:cNvPr id="40968" name="Picture 5" descr="Uncle Sam"/>
            <p:cNvPicPr>
              <a:picLocks noChangeAspect="1" noChangeArrowheads="1"/>
            </p:cNvPicPr>
            <p:nvPr/>
          </p:nvPicPr>
          <p:blipFill>
            <a:blip r:embed="rId4" cstate="print"/>
            <a:srcRect/>
            <a:stretch>
              <a:fillRect/>
            </a:stretch>
          </p:blipFill>
          <p:spPr bwMode="auto">
            <a:xfrm>
              <a:off x="1776" y="192"/>
              <a:ext cx="2604" cy="3480"/>
            </a:xfrm>
            <a:prstGeom prst="rect">
              <a:avLst/>
            </a:prstGeom>
            <a:noFill/>
            <a:ln w="9525">
              <a:noFill/>
              <a:miter lim="800000"/>
              <a:headEnd/>
              <a:tailEnd/>
            </a:ln>
          </p:spPr>
        </p:pic>
        <p:sp>
          <p:nvSpPr>
            <p:cNvPr id="40969" name="Text Box 6"/>
            <p:cNvSpPr txBox="1">
              <a:spLocks noChangeArrowheads="1"/>
            </p:cNvSpPr>
            <p:nvPr/>
          </p:nvSpPr>
          <p:spPr bwMode="auto">
            <a:xfrm>
              <a:off x="2592" y="3744"/>
              <a:ext cx="963" cy="288"/>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Uncle Sam</a:t>
              </a:r>
            </a:p>
          </p:txBody>
        </p:sp>
      </p:grpSp>
      <p:grpSp>
        <p:nvGrpSpPr>
          <p:cNvPr id="3" name="Group 7"/>
          <p:cNvGrpSpPr>
            <a:grpSpLocks/>
          </p:cNvGrpSpPr>
          <p:nvPr/>
        </p:nvGrpSpPr>
        <p:grpSpPr bwMode="auto">
          <a:xfrm>
            <a:off x="3200400" y="2438400"/>
            <a:ext cx="3276600" cy="1981200"/>
            <a:chOff x="2016" y="1536"/>
            <a:chExt cx="2064" cy="1248"/>
          </a:xfrm>
        </p:grpSpPr>
        <p:sp>
          <p:nvSpPr>
            <p:cNvPr id="40966" name="Text Box 8"/>
            <p:cNvSpPr txBox="1">
              <a:spLocks noChangeArrowheads="1"/>
            </p:cNvSpPr>
            <p:nvPr/>
          </p:nvSpPr>
          <p:spPr bwMode="auto">
            <a:xfrm>
              <a:off x="2016" y="2496"/>
              <a:ext cx="2064" cy="288"/>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eye is this?</a:t>
              </a:r>
            </a:p>
          </p:txBody>
        </p:sp>
        <p:pic>
          <p:nvPicPr>
            <p:cNvPr id="40967" name="Picture 9" descr="Uncle Sams eye"/>
            <p:cNvPicPr>
              <a:picLocks noChangeAspect="1" noChangeArrowheads="1"/>
            </p:cNvPicPr>
            <p:nvPr/>
          </p:nvPicPr>
          <p:blipFill>
            <a:blip r:embed="rId3" cstate="print"/>
            <a:srcRect/>
            <a:stretch>
              <a:fillRect/>
            </a:stretch>
          </p:blipFill>
          <p:spPr bwMode="auto">
            <a:xfrm>
              <a:off x="2448" y="1536"/>
              <a:ext cx="1056" cy="86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dissolve">
                                      <p:cBhvr>
                                        <p:cTn id="7" dur="500"/>
                                        <p:tgtEl>
                                          <p:spTgt spid="7270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72707"/>
                                        </p:tgtEl>
                                        <p:attrNameLst>
                                          <p:attrName>style.visibility</p:attrName>
                                        </p:attrNameLst>
                                      </p:cBhvr>
                                      <p:to>
                                        <p:strVal val="visible"/>
                                      </p:to>
                                    </p:set>
                                    <p:anim calcmode="lin" valueType="num">
                                      <p:cBhvr>
                                        <p:cTn id="16" dur="500" fill="hold"/>
                                        <p:tgtEl>
                                          <p:spTgt spid="72707"/>
                                        </p:tgtEl>
                                        <p:attrNameLst>
                                          <p:attrName>ppt_w</p:attrName>
                                        </p:attrNameLst>
                                      </p:cBhvr>
                                      <p:tavLst>
                                        <p:tav tm="0">
                                          <p:val>
                                            <p:fltVal val="0"/>
                                          </p:val>
                                        </p:tav>
                                        <p:tav tm="100000">
                                          <p:val>
                                            <p:strVal val="#ppt_w"/>
                                          </p:val>
                                        </p:tav>
                                      </p:tavLst>
                                    </p:anim>
                                    <p:anim calcmode="lin" valueType="num">
                                      <p:cBhvr>
                                        <p:cTn id="17" dur="500" fill="hold"/>
                                        <p:tgtEl>
                                          <p:spTgt spid="7270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0" y="4800600"/>
            <a:ext cx="3276600" cy="457200"/>
          </a:xfrm>
          <a:prstGeom prst="rect">
            <a:avLst/>
          </a:prstGeom>
          <a:noFill/>
          <a:ln w="9525">
            <a:noFill/>
            <a:miter lim="800000"/>
            <a:headEnd/>
            <a:tailEnd/>
          </a:ln>
        </p:spPr>
        <p:txBody>
          <a:bodyPr>
            <a:spAutoFit/>
          </a:bodyPr>
          <a:lstStyle/>
          <a:p>
            <a:pPr>
              <a:spcBef>
                <a:spcPct val="50000"/>
              </a:spcBef>
            </a:pPr>
            <a:r>
              <a:rPr lang="en-US" sz="2400">
                <a:cs typeface="Arial" pitchFamily="34" charset="0"/>
              </a:rPr>
              <a:t>Whose face is this?</a:t>
            </a:r>
          </a:p>
        </p:txBody>
      </p:sp>
      <p:sp>
        <p:nvSpPr>
          <p:cNvPr id="41987" name="Rectangle 3"/>
          <p:cNvSpPr>
            <a:spLocks noGrp="1" noChangeArrowheads="1"/>
          </p:cNvSpPr>
          <p:nvPr>
            <p:ph type="ctrTitle"/>
          </p:nvPr>
        </p:nvSpPr>
        <p:spPr>
          <a:xfrm>
            <a:off x="762000" y="533400"/>
            <a:ext cx="7772400" cy="1219200"/>
          </a:xfrm>
        </p:spPr>
        <p:txBody>
          <a:bodyPr/>
          <a:lstStyle/>
          <a:p>
            <a:pPr eaLnBrk="1" hangingPunct="1"/>
            <a:r>
              <a:rPr lang="en-US" smtClean="0">
                <a:solidFill>
                  <a:srgbClr val="FFFF00"/>
                </a:solidFill>
                <a:latin typeface="Times New Roman" pitchFamily="18" charset="0"/>
                <a:cs typeface="Times New Roman" pitchFamily="18" charset="0"/>
              </a:rPr>
              <a:t>Bonus Eyes #B</a:t>
            </a:r>
          </a:p>
        </p:txBody>
      </p:sp>
      <p:pic>
        <p:nvPicPr>
          <p:cNvPr id="41988" name="Picture 4" descr="Statue Of Liberty Face"/>
          <p:cNvPicPr>
            <a:picLocks noChangeAspect="1" noChangeArrowheads="1"/>
          </p:cNvPicPr>
          <p:nvPr/>
        </p:nvPicPr>
        <p:blipFill>
          <a:blip r:embed="rId3" cstate="print"/>
          <a:srcRect/>
          <a:stretch>
            <a:fillRect/>
          </a:stretch>
        </p:blipFill>
        <p:spPr bwMode="auto">
          <a:xfrm>
            <a:off x="3505200" y="1600200"/>
            <a:ext cx="2246313" cy="2743200"/>
          </a:xfrm>
          <a:prstGeom prst="rect">
            <a:avLst/>
          </a:prstGeom>
          <a:noFill/>
          <a:ln w="9525">
            <a:noFill/>
            <a:miter lim="800000"/>
            <a:headEnd/>
            <a:tailEnd/>
          </a:ln>
        </p:spPr>
      </p:pic>
      <p:grpSp>
        <p:nvGrpSpPr>
          <p:cNvPr id="2" name="Group 5"/>
          <p:cNvGrpSpPr>
            <a:grpSpLocks/>
          </p:cNvGrpSpPr>
          <p:nvPr/>
        </p:nvGrpSpPr>
        <p:grpSpPr bwMode="auto">
          <a:xfrm>
            <a:off x="942975" y="381000"/>
            <a:ext cx="7629525" cy="6096000"/>
            <a:chOff x="594" y="240"/>
            <a:chExt cx="4806" cy="3840"/>
          </a:xfrm>
        </p:grpSpPr>
        <p:pic>
          <p:nvPicPr>
            <p:cNvPr id="41990" name="Picture 6" descr="Statue of Libert closeup of face 1"/>
            <p:cNvPicPr>
              <a:picLocks noChangeAspect="1" noChangeArrowheads="1"/>
            </p:cNvPicPr>
            <p:nvPr/>
          </p:nvPicPr>
          <p:blipFill>
            <a:blip r:embed="rId4" cstate="print"/>
            <a:srcRect/>
            <a:stretch>
              <a:fillRect/>
            </a:stretch>
          </p:blipFill>
          <p:spPr bwMode="auto">
            <a:xfrm>
              <a:off x="1392" y="240"/>
              <a:ext cx="3132" cy="3360"/>
            </a:xfrm>
            <a:prstGeom prst="rect">
              <a:avLst/>
            </a:prstGeom>
            <a:noFill/>
            <a:ln w="9525">
              <a:noFill/>
              <a:miter lim="800000"/>
              <a:headEnd/>
              <a:tailEnd/>
            </a:ln>
          </p:spPr>
        </p:pic>
        <p:sp>
          <p:nvSpPr>
            <p:cNvPr id="41991" name="Text Box 7"/>
            <p:cNvSpPr txBox="1">
              <a:spLocks noChangeArrowheads="1"/>
            </p:cNvSpPr>
            <p:nvPr/>
          </p:nvSpPr>
          <p:spPr bwMode="auto">
            <a:xfrm>
              <a:off x="594" y="3792"/>
              <a:ext cx="4806" cy="288"/>
            </a:xfrm>
            <a:prstGeom prst="rect">
              <a:avLst/>
            </a:prstGeom>
            <a:noFill/>
            <a:ln w="9525">
              <a:noFill/>
              <a:miter lim="800000"/>
              <a:headEnd/>
              <a:tailEnd/>
            </a:ln>
          </p:spPr>
          <p:txBody>
            <a:bodyPr wrap="none">
              <a:spAutoFit/>
            </a:bodyPr>
            <a:lstStyle/>
            <a:p>
              <a:r>
                <a:rPr lang="en-US" sz="2400">
                  <a:solidFill>
                    <a:srgbClr val="FFFF00"/>
                  </a:solidFill>
                  <a:cs typeface="Arial" pitchFamily="34" charset="0"/>
                </a:rPr>
                <a:t>Miss Liberty – The eyes of our nation’s symbols are sanpaku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304800"/>
            <a:ext cx="8229600" cy="1143000"/>
          </a:xfrm>
        </p:spPr>
        <p:txBody>
          <a:bodyPr/>
          <a:lstStyle/>
          <a:p>
            <a:pPr eaLnBrk="1" hangingPunct="1"/>
            <a:r>
              <a:rPr lang="en-US" smtClean="0">
                <a:solidFill>
                  <a:schemeClr val="bg1"/>
                </a:solidFill>
                <a:latin typeface="Times New Roman" pitchFamily="18" charset="0"/>
                <a:cs typeface="Times New Roman" pitchFamily="18" charset="0"/>
              </a:rPr>
              <a:t>One more…</a:t>
            </a:r>
          </a:p>
        </p:txBody>
      </p:sp>
      <p:pic>
        <p:nvPicPr>
          <p:cNvPr id="117764" name="Picture 4" descr="heath_ledger_six"/>
          <p:cNvPicPr>
            <a:picLocks noGrp="1" noChangeAspect="1" noChangeArrowheads="1"/>
          </p:cNvPicPr>
          <p:nvPr>
            <p:ph idx="1"/>
          </p:nvPr>
        </p:nvPicPr>
        <p:blipFill>
          <a:blip r:embed="rId3" cstate="print"/>
          <a:srcRect/>
          <a:stretch>
            <a:fillRect/>
          </a:stretch>
        </p:blipFill>
        <p:spPr>
          <a:xfrm>
            <a:off x="1008063" y="-1058863"/>
            <a:ext cx="7221537" cy="9136063"/>
          </a:xfrm>
          <a:noFill/>
        </p:spPr>
      </p:pic>
      <p:pic>
        <p:nvPicPr>
          <p:cNvPr id="117766" name="Picture 6" descr="heath_ledger_eye"/>
          <p:cNvPicPr>
            <a:picLocks noChangeAspect="1" noChangeArrowheads="1"/>
          </p:cNvPicPr>
          <p:nvPr/>
        </p:nvPicPr>
        <p:blipFill>
          <a:blip r:embed="rId4" cstate="print"/>
          <a:srcRect/>
          <a:stretch>
            <a:fillRect/>
          </a:stretch>
        </p:blipFill>
        <p:spPr bwMode="auto">
          <a:xfrm>
            <a:off x="3536950" y="2274888"/>
            <a:ext cx="1231900" cy="825500"/>
          </a:xfrm>
          <a:prstGeom prst="rect">
            <a:avLst/>
          </a:prstGeom>
          <a:noFill/>
          <a:ln w="9525">
            <a:noFill/>
            <a:miter lim="800000"/>
            <a:headEnd/>
            <a:tailEnd/>
          </a:ln>
        </p:spPr>
      </p:pic>
      <p:sp>
        <p:nvSpPr>
          <p:cNvPr id="117768" name="Text Box 8"/>
          <p:cNvSpPr txBox="1">
            <a:spLocks noChangeArrowheads="1"/>
          </p:cNvSpPr>
          <p:nvPr/>
        </p:nvSpPr>
        <p:spPr bwMode="auto">
          <a:xfrm>
            <a:off x="1181100" y="5957888"/>
            <a:ext cx="6875463" cy="519112"/>
          </a:xfrm>
          <a:prstGeom prst="rect">
            <a:avLst/>
          </a:prstGeom>
          <a:solidFill>
            <a:schemeClr val="tx1"/>
          </a:solidFill>
          <a:ln w="9525">
            <a:noFill/>
            <a:miter lim="800000"/>
            <a:headEnd/>
            <a:tailEnd/>
          </a:ln>
        </p:spPr>
        <p:txBody>
          <a:bodyPr wrap="none">
            <a:spAutoFit/>
          </a:bodyPr>
          <a:lstStyle/>
          <a:p>
            <a:r>
              <a:rPr lang="en-US" sz="2800"/>
              <a:t>Actor Heath Ledger, 28, died January 22,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box(in)">
                                      <p:cBhvr>
                                        <p:cTn id="7" dur="500"/>
                                        <p:tgtEl>
                                          <p:spTgt spid="11776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17766"/>
                                        </p:tgtEl>
                                        <p:attrNameLst>
                                          <p:attrName>style.visibility</p:attrName>
                                        </p:attrNameLst>
                                      </p:cBhvr>
                                      <p:to>
                                        <p:strVal val="visible"/>
                                      </p:to>
                                    </p:set>
                                    <p:animEffect transition="in" filter="box(in)">
                                      <p:cBhvr>
                                        <p:cTn id="11" dur="500"/>
                                        <p:tgtEl>
                                          <p:spTgt spid="1177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7764"/>
                                        </p:tgtEl>
                                        <p:attrNameLst>
                                          <p:attrName>style.visibility</p:attrName>
                                        </p:attrNameLst>
                                      </p:cBhvr>
                                      <p:to>
                                        <p:strVal val="visible"/>
                                      </p:to>
                                    </p:set>
                                    <p:animEffect transition="in" filter="fade">
                                      <p:cBhvr>
                                        <p:cTn id="16" dur="2000"/>
                                        <p:tgtEl>
                                          <p:spTgt spid="117764"/>
                                        </p:tgtEl>
                                      </p:cBhvr>
                                    </p:animEffect>
                                  </p:childTnLst>
                                </p:cTn>
                              </p:par>
                            </p:childTnLst>
                          </p:cTn>
                        </p:par>
                        <p:par>
                          <p:cTn id="17" fill="hold">
                            <p:stCondLst>
                              <p:cond delay="2000"/>
                            </p:stCondLst>
                            <p:childTnLst>
                              <p:par>
                                <p:cTn id="18" presetID="4" presetClass="entr" presetSubtype="16" fill="hold" grpId="0" nodeType="afterEffect">
                                  <p:stCondLst>
                                    <p:cond delay="0"/>
                                  </p:stCondLst>
                                  <p:childTnLst>
                                    <p:set>
                                      <p:cBhvr>
                                        <p:cTn id="19" dur="1" fill="hold">
                                          <p:stCondLst>
                                            <p:cond delay="0"/>
                                          </p:stCondLst>
                                        </p:cTn>
                                        <p:tgtEl>
                                          <p:spTgt spid="117768"/>
                                        </p:tgtEl>
                                        <p:attrNameLst>
                                          <p:attrName>style.visibility</p:attrName>
                                        </p:attrNameLst>
                                      </p:cBhvr>
                                      <p:to>
                                        <p:strVal val="visible"/>
                                      </p:to>
                                    </p:set>
                                    <p:animEffect transition="in" filter="box(in)">
                                      <p:cBhvr>
                                        <p:cTn id="20" dur="500"/>
                                        <p:tgtEl>
                                          <p:spTgt spid="117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152400"/>
            <a:ext cx="8229600" cy="1143000"/>
          </a:xfrm>
        </p:spPr>
        <p:txBody>
          <a:bodyPr/>
          <a:lstStyle/>
          <a:p>
            <a:pPr eaLnBrk="1" hangingPunct="1"/>
            <a:r>
              <a:rPr lang="en-US" sz="2400" smtClean="0">
                <a:solidFill>
                  <a:srgbClr val="FFFF00"/>
                </a:solidFill>
                <a:latin typeface="Times New Roman" pitchFamily="18" charset="0"/>
                <a:cs typeface="Times New Roman" pitchFamily="18" charset="0"/>
              </a:rPr>
              <a:t>And should we worry about the person who has this eye?</a:t>
            </a:r>
          </a:p>
        </p:txBody>
      </p:sp>
      <p:pic>
        <p:nvPicPr>
          <p:cNvPr id="215047" name="Picture 7" descr="barack_obama_lg"/>
          <p:cNvPicPr>
            <a:picLocks noGrp="1" noChangeAspect="1" noChangeArrowheads="1"/>
          </p:cNvPicPr>
          <p:nvPr>
            <p:ph idx="1"/>
          </p:nvPr>
        </p:nvPicPr>
        <p:blipFill>
          <a:blip r:embed="rId3" cstate="print"/>
          <a:srcRect/>
          <a:stretch>
            <a:fillRect/>
          </a:stretch>
        </p:blipFill>
        <p:spPr>
          <a:xfrm>
            <a:off x="0" y="814388"/>
            <a:ext cx="9140825" cy="6043612"/>
          </a:xfrm>
          <a:noFill/>
        </p:spPr>
      </p:pic>
      <p:pic>
        <p:nvPicPr>
          <p:cNvPr id="215049" name="Picture 9" descr="barack_obama_eye"/>
          <p:cNvPicPr>
            <a:picLocks noChangeAspect="1" noChangeArrowheads="1"/>
          </p:cNvPicPr>
          <p:nvPr/>
        </p:nvPicPr>
        <p:blipFill>
          <a:blip r:embed="rId4" cstate="print"/>
          <a:srcRect/>
          <a:stretch>
            <a:fillRect/>
          </a:stretch>
        </p:blipFill>
        <p:spPr bwMode="auto">
          <a:xfrm>
            <a:off x="4359275" y="3089275"/>
            <a:ext cx="838200" cy="520700"/>
          </a:xfrm>
          <a:prstGeom prst="rect">
            <a:avLst/>
          </a:prstGeom>
          <a:noFill/>
          <a:ln w="9525">
            <a:noFill/>
            <a:miter lim="800000"/>
            <a:headEnd/>
            <a:tailEnd/>
          </a:ln>
        </p:spPr>
      </p:pic>
      <p:pic>
        <p:nvPicPr>
          <p:cNvPr id="215051" name="Picture 11" descr="barack_obama_eye"/>
          <p:cNvPicPr>
            <a:picLocks noChangeAspect="1" noChangeArrowheads="1"/>
          </p:cNvPicPr>
          <p:nvPr/>
        </p:nvPicPr>
        <p:blipFill>
          <a:blip r:embed="rId4" cstate="print"/>
          <a:srcRect/>
          <a:stretch>
            <a:fillRect/>
          </a:stretch>
        </p:blipFill>
        <p:spPr bwMode="auto">
          <a:xfrm>
            <a:off x="2895600" y="2286000"/>
            <a:ext cx="4114800" cy="2555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15042"/>
                                        </p:tgtEl>
                                        <p:attrNameLst>
                                          <p:attrName>style.visibility</p:attrName>
                                        </p:attrNameLst>
                                      </p:cBhvr>
                                      <p:to>
                                        <p:strVal val="visible"/>
                                      </p:to>
                                    </p:set>
                                    <p:animEffect transition="in" filter="box(out)">
                                      <p:cBhvr>
                                        <p:cTn id="7" dur="500"/>
                                        <p:tgtEl>
                                          <p:spTgt spid="215042"/>
                                        </p:tgtEl>
                                      </p:cBhvr>
                                    </p:animEffect>
                                  </p:childTnLst>
                                </p:cTn>
                              </p:par>
                              <p:par>
                                <p:cTn id="8" presetID="4" presetClass="entr" presetSubtype="32" fill="hold" nodeType="withEffect">
                                  <p:stCondLst>
                                    <p:cond delay="0"/>
                                  </p:stCondLst>
                                  <p:childTnLst>
                                    <p:set>
                                      <p:cBhvr>
                                        <p:cTn id="9" dur="1" fill="hold">
                                          <p:stCondLst>
                                            <p:cond delay="0"/>
                                          </p:stCondLst>
                                        </p:cTn>
                                        <p:tgtEl>
                                          <p:spTgt spid="215051"/>
                                        </p:tgtEl>
                                        <p:attrNameLst>
                                          <p:attrName>style.visibility</p:attrName>
                                        </p:attrNameLst>
                                      </p:cBhvr>
                                      <p:to>
                                        <p:strVal val="visible"/>
                                      </p:to>
                                    </p:set>
                                    <p:animEffect transition="in" filter="box(out)">
                                      <p:cBhvr>
                                        <p:cTn id="10" dur="500"/>
                                        <p:tgtEl>
                                          <p:spTgt spid="21505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nodeType="clickEffect">
                                  <p:stCondLst>
                                    <p:cond delay="0"/>
                                  </p:stCondLst>
                                  <p:childTnLst>
                                    <p:anim calcmode="lin" valueType="num">
                                      <p:cBhvr>
                                        <p:cTn id="14" dur="500"/>
                                        <p:tgtEl>
                                          <p:spTgt spid="215051"/>
                                        </p:tgtEl>
                                        <p:attrNameLst>
                                          <p:attrName>ppt_w</p:attrName>
                                        </p:attrNameLst>
                                      </p:cBhvr>
                                      <p:tavLst>
                                        <p:tav tm="0">
                                          <p:val>
                                            <p:strVal val="ppt_w"/>
                                          </p:val>
                                        </p:tav>
                                        <p:tav tm="100000">
                                          <p:val>
                                            <p:fltVal val="0"/>
                                          </p:val>
                                        </p:tav>
                                      </p:tavLst>
                                    </p:anim>
                                    <p:anim calcmode="lin" valueType="num">
                                      <p:cBhvr>
                                        <p:cTn id="15" dur="500"/>
                                        <p:tgtEl>
                                          <p:spTgt spid="215051"/>
                                        </p:tgtEl>
                                        <p:attrNameLst>
                                          <p:attrName>ppt_h</p:attrName>
                                        </p:attrNameLst>
                                      </p:cBhvr>
                                      <p:tavLst>
                                        <p:tav tm="0">
                                          <p:val>
                                            <p:strVal val="ppt_h"/>
                                          </p:val>
                                        </p:tav>
                                        <p:tav tm="100000">
                                          <p:val>
                                            <p:fltVal val="0"/>
                                          </p:val>
                                        </p:tav>
                                      </p:tavLst>
                                    </p:anim>
                                    <p:animEffect transition="out" filter="fade">
                                      <p:cBhvr>
                                        <p:cTn id="16" dur="500"/>
                                        <p:tgtEl>
                                          <p:spTgt spid="215051"/>
                                        </p:tgtEl>
                                      </p:cBhvr>
                                    </p:animEffect>
                                    <p:set>
                                      <p:cBhvr>
                                        <p:cTn id="17" dur="1" fill="hold">
                                          <p:stCondLst>
                                            <p:cond delay="499"/>
                                          </p:stCondLst>
                                        </p:cTn>
                                        <p:tgtEl>
                                          <p:spTgt spid="215051"/>
                                        </p:tgtEl>
                                        <p:attrNameLst>
                                          <p:attrName>style.visibility</p:attrName>
                                        </p:attrNameLst>
                                      </p:cBhvr>
                                      <p:to>
                                        <p:strVal val="hidden"/>
                                      </p:to>
                                    </p:set>
                                  </p:childTnLst>
                                </p:cTn>
                              </p:par>
                              <p:par>
                                <p:cTn id="18" presetID="4" presetClass="entr" presetSubtype="32" fill="hold" nodeType="withEffect">
                                  <p:stCondLst>
                                    <p:cond delay="0"/>
                                  </p:stCondLst>
                                  <p:childTnLst>
                                    <p:set>
                                      <p:cBhvr>
                                        <p:cTn id="19" dur="1" fill="hold">
                                          <p:stCondLst>
                                            <p:cond delay="0"/>
                                          </p:stCondLst>
                                        </p:cTn>
                                        <p:tgtEl>
                                          <p:spTgt spid="215049"/>
                                        </p:tgtEl>
                                        <p:attrNameLst>
                                          <p:attrName>style.visibility</p:attrName>
                                        </p:attrNameLst>
                                      </p:cBhvr>
                                      <p:to>
                                        <p:strVal val="visible"/>
                                      </p:to>
                                    </p:set>
                                    <p:animEffect transition="in" filter="box(out)">
                                      <p:cBhvr>
                                        <p:cTn id="20" dur="500"/>
                                        <p:tgtEl>
                                          <p:spTgt spid="2150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5047"/>
                                        </p:tgtEl>
                                        <p:attrNameLst>
                                          <p:attrName>style.visibility</p:attrName>
                                        </p:attrNameLst>
                                      </p:cBhvr>
                                      <p:to>
                                        <p:strVal val="visible"/>
                                      </p:to>
                                    </p:set>
                                    <p:animEffect transition="in" filter="fade">
                                      <p:cBhvr>
                                        <p:cTn id="25" dur="20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2514600"/>
            <a:ext cx="8229600" cy="1143000"/>
          </a:xfrm>
        </p:spPr>
        <p:txBody>
          <a:bodyPr/>
          <a:lstStyle/>
          <a:p>
            <a:pPr eaLnBrk="1" hangingPunct="1"/>
            <a:r>
              <a:rPr lang="en-US" smtClean="0">
                <a:solidFill>
                  <a:srgbClr val="FFFF00"/>
                </a:solidFill>
                <a:latin typeface="Times New Roman" pitchFamily="18" charset="0"/>
                <a:cs typeface="Times New Roman" pitchFamily="18" charset="0"/>
              </a:rPr>
              <a:t>The Million Dollar Question: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box(out)">
                                      <p:cBhvr>
                                        <p:cTn id="7" dur="500"/>
                                        <p:tgtEl>
                                          <p:spTgt spid="14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ctrTitle"/>
          </p:nvPr>
        </p:nvSpPr>
        <p:spPr>
          <a:xfrm>
            <a:off x="685800" y="2438400"/>
            <a:ext cx="7772400" cy="1470025"/>
          </a:xfrm>
        </p:spPr>
        <p:txBody>
          <a:bodyPr/>
          <a:lstStyle/>
          <a:p>
            <a:pPr eaLnBrk="1" hangingPunct="1"/>
            <a:r>
              <a:rPr lang="en-US" smtClean="0">
                <a:solidFill>
                  <a:schemeClr val="bg1"/>
                </a:solidFill>
                <a:latin typeface="Times New Roman" pitchFamily="18" charset="0"/>
                <a:cs typeface="Times New Roman" pitchFamily="18" charset="0"/>
              </a:rPr>
              <a:t>Why and how does this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box(out)">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914400" y="731838"/>
            <a:ext cx="7162800" cy="1858962"/>
          </a:xfrm>
        </p:spPr>
        <p:txBody>
          <a:bodyPr/>
          <a:lstStyle/>
          <a:p>
            <a:pPr eaLnBrk="1" hangingPunct="1"/>
            <a:r>
              <a:rPr lang="en-US" sz="4000" smtClean="0">
                <a:solidFill>
                  <a:srgbClr val="FFFF00"/>
                </a:solidFill>
                <a:latin typeface="Times New Roman" pitchFamily="18" charset="0"/>
                <a:cs typeface="Times New Roman" pitchFamily="18" charset="0"/>
              </a:rPr>
              <a:t>We must first understand the </a:t>
            </a:r>
            <a:r>
              <a:rPr lang="en-US" sz="4000" i="1" smtClean="0">
                <a:solidFill>
                  <a:schemeClr val="bg1"/>
                </a:solidFill>
                <a:latin typeface="Times New Roman" pitchFamily="18" charset="0"/>
                <a:cs typeface="Times New Roman" pitchFamily="18" charset="0"/>
              </a:rPr>
              <a:t>difference</a:t>
            </a:r>
            <a:r>
              <a:rPr lang="en-US" sz="4000" smtClean="0">
                <a:solidFill>
                  <a:srgbClr val="FFFF00"/>
                </a:solidFill>
                <a:latin typeface="Times New Roman" pitchFamily="18" charset="0"/>
                <a:cs typeface="Times New Roman" pitchFamily="18" charset="0"/>
              </a:rPr>
              <a:t> between our:</a:t>
            </a:r>
          </a:p>
        </p:txBody>
      </p:sp>
      <p:sp>
        <p:nvSpPr>
          <p:cNvPr id="265219" name="Rectangle 3"/>
          <p:cNvSpPr>
            <a:spLocks noGrp="1" noChangeArrowheads="1"/>
          </p:cNvSpPr>
          <p:nvPr>
            <p:ph type="body" idx="1"/>
          </p:nvPr>
        </p:nvSpPr>
        <p:spPr>
          <a:xfrm>
            <a:off x="2514600" y="3124200"/>
            <a:ext cx="4114800" cy="1828800"/>
          </a:xfrm>
        </p:spPr>
        <p:txBody>
          <a:bodyPr/>
          <a:lstStyle/>
          <a:p>
            <a:pPr marL="609600" indent="-609600" eaLnBrk="1" hangingPunct="1">
              <a:buFontTx/>
              <a:buAutoNum type="arabicPeriod"/>
            </a:pPr>
            <a:r>
              <a:rPr lang="en-US" sz="3600" smtClean="0">
                <a:solidFill>
                  <a:schemeClr val="bg1"/>
                </a:solidFill>
                <a:latin typeface="Times New Roman" pitchFamily="18" charset="0"/>
                <a:cs typeface="Times New Roman" pitchFamily="18" charset="0"/>
              </a:rPr>
              <a:t>Constitution and</a:t>
            </a:r>
          </a:p>
          <a:p>
            <a:pPr marL="609600" indent="-609600" eaLnBrk="1" hangingPunct="1">
              <a:buFontTx/>
              <a:buAutoNum type="arabicPeriod"/>
            </a:pPr>
            <a:r>
              <a:rPr lang="en-US" sz="3600" smtClean="0">
                <a:solidFill>
                  <a:schemeClr val="bg1"/>
                </a:solidFill>
                <a:latin typeface="Times New Roman" pitchFamily="18" charset="0"/>
                <a:cs typeface="Times New Roman" pitchFamily="18" charset="0"/>
              </a:rPr>
              <a:t>Condition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5218"/>
                                        </p:tgtEl>
                                        <p:attrNameLst>
                                          <p:attrName>style.visibility</p:attrName>
                                        </p:attrNameLst>
                                      </p:cBhvr>
                                      <p:to>
                                        <p:strVal val="visible"/>
                                      </p:to>
                                    </p:set>
                                    <p:anim calcmode="lin" valueType="num">
                                      <p:cBhvr additive="base">
                                        <p:cTn id="7" dur="500" fill="hold"/>
                                        <p:tgtEl>
                                          <p:spTgt spid="265218"/>
                                        </p:tgtEl>
                                        <p:attrNameLst>
                                          <p:attrName>ppt_x</p:attrName>
                                        </p:attrNameLst>
                                      </p:cBhvr>
                                      <p:tavLst>
                                        <p:tav tm="0">
                                          <p:val>
                                            <p:strVal val="#ppt_x"/>
                                          </p:val>
                                        </p:tav>
                                        <p:tav tm="100000">
                                          <p:val>
                                            <p:strVal val="#ppt_x"/>
                                          </p:val>
                                        </p:tav>
                                      </p:tavLst>
                                    </p:anim>
                                    <p:anim calcmode="lin" valueType="num">
                                      <p:cBhvr additive="base">
                                        <p:cTn id="8" dur="500" fill="hold"/>
                                        <p:tgtEl>
                                          <p:spTgt spid="2652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65219">
                                            <p:txEl>
                                              <p:pRg st="0" end="0"/>
                                            </p:txEl>
                                          </p:spTgt>
                                        </p:tgtEl>
                                        <p:attrNameLst>
                                          <p:attrName>style.visibility</p:attrName>
                                        </p:attrNameLst>
                                      </p:cBhvr>
                                      <p:to>
                                        <p:strVal val="visible"/>
                                      </p:to>
                                    </p:set>
                                    <p:anim calcmode="lin" valueType="num">
                                      <p:cBhvr additive="base">
                                        <p:cTn id="12" dur="500" fill="hold"/>
                                        <p:tgtEl>
                                          <p:spTgt spid="2652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65219">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65219">
                                            <p:txEl>
                                              <p:pRg st="1" end="1"/>
                                            </p:txEl>
                                          </p:spTgt>
                                        </p:tgtEl>
                                        <p:attrNameLst>
                                          <p:attrName>style.visibility</p:attrName>
                                        </p:attrNameLst>
                                      </p:cBhvr>
                                      <p:to>
                                        <p:strVal val="visible"/>
                                      </p:to>
                                    </p:set>
                                    <p:anim calcmode="lin" valueType="num">
                                      <p:cBhvr additive="base">
                                        <p:cTn id="17" dur="500" fill="hold"/>
                                        <p:tgtEl>
                                          <p:spTgt spid="26521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52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p:bldP spid="26521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1"/>
          </p:nvPr>
        </p:nvSpPr>
        <p:spPr>
          <a:xfrm>
            <a:off x="1143000" y="838200"/>
            <a:ext cx="7010400" cy="4830763"/>
          </a:xfrm>
        </p:spPr>
        <p:txBody>
          <a:bodyPr/>
          <a:lstStyle/>
          <a:p>
            <a:pPr marL="609600" indent="-609600" eaLnBrk="1" hangingPunct="1">
              <a:lnSpc>
                <a:spcPct val="90000"/>
              </a:lnSpc>
              <a:buFontTx/>
              <a:buAutoNum type="arabicPeriod"/>
            </a:pPr>
            <a:r>
              <a:rPr lang="en-US" sz="2800" smtClean="0">
                <a:solidFill>
                  <a:srgbClr val="FFFF00"/>
                </a:solidFill>
                <a:latin typeface="Times New Roman" pitchFamily="18" charset="0"/>
                <a:cs typeface="Times New Roman" pitchFamily="18" charset="0"/>
              </a:rPr>
              <a:t>OUR CONSTITUTION</a:t>
            </a:r>
            <a:endParaRPr lang="en-US" sz="2800" smtClean="0">
              <a:solidFill>
                <a:schemeClr val="bg1"/>
              </a:solidFill>
              <a:latin typeface="Times New Roman" pitchFamily="18" charset="0"/>
              <a:cs typeface="Times New Roman" pitchFamily="18" charset="0"/>
            </a:endParaRPr>
          </a:p>
          <a:p>
            <a:pPr marL="609600" indent="-609600" eaLnBrk="1" hangingPunct="1">
              <a:lnSpc>
                <a:spcPct val="90000"/>
              </a:lnSpc>
              <a:buFontTx/>
              <a:buNone/>
            </a:pPr>
            <a:r>
              <a:rPr lang="en-US" sz="2800" smtClean="0">
                <a:solidFill>
                  <a:schemeClr val="bg1"/>
                </a:solidFill>
                <a:latin typeface="Times New Roman" pitchFamily="18" charset="0"/>
                <a:cs typeface="Times New Roman" pitchFamily="18" charset="0"/>
              </a:rPr>
              <a:t>	Our </a:t>
            </a:r>
            <a:r>
              <a:rPr lang="en-US" sz="2800" smtClean="0">
                <a:solidFill>
                  <a:srgbClr val="FFFF00"/>
                </a:solidFill>
                <a:latin typeface="Times New Roman" pitchFamily="18" charset="0"/>
                <a:cs typeface="Times New Roman" pitchFamily="18" charset="0"/>
              </a:rPr>
              <a:t>constitution</a:t>
            </a:r>
            <a:r>
              <a:rPr lang="en-US" sz="2800" smtClean="0">
                <a:solidFill>
                  <a:schemeClr val="bg1"/>
                </a:solidFill>
                <a:latin typeface="Times New Roman" pitchFamily="18" charset="0"/>
                <a:cs typeface="Times New Roman" pitchFamily="18" charset="0"/>
              </a:rPr>
              <a:t> is everything that we were born with.   It is who were are at the time of our birth.  This includes our physical structure, size and the context of our life.</a:t>
            </a:r>
          </a:p>
          <a:p>
            <a:pPr marL="609600" indent="-609600" eaLnBrk="1" hangingPunct="1">
              <a:lnSpc>
                <a:spcPct val="90000"/>
              </a:lnSpc>
              <a:buFontTx/>
              <a:buNone/>
            </a:pPr>
            <a:endParaRPr lang="en-US" sz="2800" smtClean="0">
              <a:solidFill>
                <a:schemeClr val="bg1"/>
              </a:solidFill>
              <a:latin typeface="Times New Roman" pitchFamily="18" charset="0"/>
              <a:cs typeface="Times New Roman" pitchFamily="18" charset="0"/>
            </a:endParaRPr>
          </a:p>
          <a:p>
            <a:pPr marL="609600" indent="-609600" eaLnBrk="1" hangingPunct="1">
              <a:lnSpc>
                <a:spcPct val="90000"/>
              </a:lnSpc>
              <a:buFontTx/>
              <a:buAutoNum type="arabicPeriod" startAt="2"/>
            </a:pPr>
            <a:r>
              <a:rPr lang="en-US" sz="2800" smtClean="0">
                <a:solidFill>
                  <a:srgbClr val="FFFF00"/>
                </a:solidFill>
                <a:latin typeface="Times New Roman" pitchFamily="18" charset="0"/>
                <a:cs typeface="Times New Roman" pitchFamily="18" charset="0"/>
              </a:rPr>
              <a:t>OUR CONDITION</a:t>
            </a:r>
          </a:p>
          <a:p>
            <a:pPr marL="609600" indent="-609600" eaLnBrk="1" hangingPunct="1">
              <a:lnSpc>
                <a:spcPct val="90000"/>
              </a:lnSpc>
              <a:buFontTx/>
              <a:buNone/>
            </a:pPr>
            <a:r>
              <a:rPr lang="en-US" sz="2800" smtClean="0">
                <a:solidFill>
                  <a:schemeClr val="bg1"/>
                </a:solidFill>
                <a:latin typeface="Times New Roman" pitchFamily="18" charset="0"/>
                <a:cs typeface="Times New Roman" pitchFamily="18" charset="0"/>
              </a:rPr>
              <a:t>	Our </a:t>
            </a:r>
            <a:r>
              <a:rPr lang="en-US" sz="2800" smtClean="0">
                <a:solidFill>
                  <a:srgbClr val="FFFF00"/>
                </a:solidFill>
                <a:latin typeface="Times New Roman" pitchFamily="18" charset="0"/>
                <a:cs typeface="Times New Roman" pitchFamily="18" charset="0"/>
              </a:rPr>
              <a:t>condition </a:t>
            </a:r>
            <a:r>
              <a:rPr lang="en-US" sz="2800" smtClean="0">
                <a:solidFill>
                  <a:schemeClr val="bg1"/>
                </a:solidFill>
                <a:latin typeface="Times New Roman" pitchFamily="18" charset="0"/>
                <a:cs typeface="Times New Roman" pitchFamily="18" charset="0"/>
              </a:rPr>
              <a:t>is everything that happens to us after we’re born.  This includes our health, our disposition and the quality of our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6243">
                                            <p:txEl>
                                              <p:pRg st="0" end="0"/>
                                            </p:txEl>
                                          </p:spTgt>
                                        </p:tgtEl>
                                        <p:attrNameLst>
                                          <p:attrName>style.visibility</p:attrName>
                                        </p:attrNameLst>
                                      </p:cBhvr>
                                      <p:to>
                                        <p:strVal val="visible"/>
                                      </p:to>
                                    </p:set>
                                    <p:anim calcmode="lin" valueType="num">
                                      <p:cBhvr additive="base">
                                        <p:cTn id="7" dur="500" fill="hold"/>
                                        <p:tgtEl>
                                          <p:spTgt spid="266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4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43">
                                            <p:txEl>
                                              <p:pRg st="1" end="1"/>
                                            </p:txEl>
                                          </p:spTgt>
                                        </p:tgtEl>
                                        <p:attrNameLst>
                                          <p:attrName>style.visibility</p:attrName>
                                        </p:attrNameLst>
                                      </p:cBhvr>
                                      <p:to>
                                        <p:strVal val="visible"/>
                                      </p:to>
                                    </p:set>
                                    <p:anim calcmode="lin" valueType="num">
                                      <p:cBhvr additive="base">
                                        <p:cTn id="11" dur="500" fill="hold"/>
                                        <p:tgtEl>
                                          <p:spTgt spid="26624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6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6243">
                                            <p:txEl>
                                              <p:pRg st="3" end="3"/>
                                            </p:txEl>
                                          </p:spTgt>
                                        </p:tgtEl>
                                        <p:attrNameLst>
                                          <p:attrName>style.visibility</p:attrName>
                                        </p:attrNameLst>
                                      </p:cBhvr>
                                      <p:to>
                                        <p:strVal val="visible"/>
                                      </p:to>
                                    </p:set>
                                    <p:anim calcmode="lin" valueType="num">
                                      <p:cBhvr additive="base">
                                        <p:cTn id="17" dur="500" fill="hold"/>
                                        <p:tgtEl>
                                          <p:spTgt spid="26624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624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6243">
                                            <p:txEl>
                                              <p:pRg st="4" end="4"/>
                                            </p:txEl>
                                          </p:spTgt>
                                        </p:tgtEl>
                                        <p:attrNameLst>
                                          <p:attrName>style.visibility</p:attrName>
                                        </p:attrNameLst>
                                      </p:cBhvr>
                                      <p:to>
                                        <p:strVal val="visible"/>
                                      </p:to>
                                    </p:set>
                                    <p:anim calcmode="lin" valueType="num">
                                      <p:cBhvr additive="base">
                                        <p:cTn id="21" dur="500" fill="hold"/>
                                        <p:tgtEl>
                                          <p:spTgt spid="26624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62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Grp="1" noChangeArrowheads="1"/>
          </p:cNvSpPr>
          <p:nvPr>
            <p:ph type="ctrTitle"/>
          </p:nvPr>
        </p:nvSpPr>
        <p:spPr/>
        <p:txBody>
          <a:bodyPr/>
          <a:lstStyle/>
          <a:p>
            <a:pPr eaLnBrk="1" hangingPunct="1"/>
            <a:r>
              <a:rPr lang="en-US" smtClean="0">
                <a:solidFill>
                  <a:schemeClr val="bg1"/>
                </a:solidFill>
                <a:latin typeface="Times New Roman" pitchFamily="18" charset="0"/>
                <a:cs typeface="Times New Roman" pitchFamily="18" charset="0"/>
              </a:rPr>
              <a:t>What determines our </a:t>
            </a:r>
            <a:r>
              <a:rPr lang="en-US" smtClean="0">
                <a:solidFill>
                  <a:srgbClr val="FFFF00"/>
                </a:solidFill>
                <a:latin typeface="Times New Roman" pitchFamily="18" charset="0"/>
                <a:cs typeface="Times New Roman" pitchFamily="18" charset="0"/>
              </a:rPr>
              <a:t>constitution</a:t>
            </a:r>
            <a:r>
              <a:rPr lang="en-US" smtClean="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8292"/>
                                        </p:tgtEl>
                                        <p:attrNameLst>
                                          <p:attrName>style.visibility</p:attrName>
                                        </p:attrNameLst>
                                      </p:cBhvr>
                                      <p:to>
                                        <p:strVal val="visible"/>
                                      </p:to>
                                    </p:set>
                                    <p:animEffect transition="in" filter="fade">
                                      <p:cBhvr>
                                        <p:cTn id="7" dur="20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Things that determine our constitution:</a:t>
            </a:r>
          </a:p>
        </p:txBody>
      </p:sp>
      <p:sp>
        <p:nvSpPr>
          <p:cNvPr id="267267" name="Rectangle 3"/>
          <p:cNvSpPr>
            <a:spLocks noGrp="1" noChangeArrowheads="1"/>
          </p:cNvSpPr>
          <p:nvPr>
            <p:ph type="body" idx="1"/>
          </p:nvPr>
        </p:nvSpPr>
        <p:spPr>
          <a:xfrm>
            <a:off x="1524000" y="1524000"/>
            <a:ext cx="6172200" cy="43434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Universe</a:t>
            </a:r>
            <a:r>
              <a:rPr lang="en-US" smtClean="0">
                <a:solidFill>
                  <a:schemeClr val="bg1"/>
                </a:solidFill>
                <a:latin typeface="Times New Roman" pitchFamily="18" charset="0"/>
                <a:cs typeface="Times New Roman" pitchFamily="18" charset="0"/>
              </a:rPr>
              <a:t> itself; its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a:t>
            </a:r>
            <a:r>
              <a:rPr lang="en-US" smtClean="0">
                <a:solidFill>
                  <a:srgbClr val="FFFF00"/>
                </a:solidFill>
                <a:latin typeface="Times New Roman" pitchFamily="18" charset="0"/>
                <a:cs typeface="Times New Roman" pitchFamily="18" charset="0"/>
              </a:rPr>
              <a:t>structure</a:t>
            </a:r>
            <a:r>
              <a:rPr lang="en-US" smtClean="0">
                <a:solidFill>
                  <a:schemeClr val="bg1"/>
                </a:solidFill>
                <a:latin typeface="Times New Roman" pitchFamily="18" charset="0"/>
                <a:cs typeface="Times New Roman" pitchFamily="18" charset="0"/>
              </a:rPr>
              <a:t> and how it </a:t>
            </a:r>
            <a:r>
              <a:rPr lang="en-US" smtClean="0">
                <a:solidFill>
                  <a:srgbClr val="FFFF00"/>
                </a:solidFill>
                <a:latin typeface="Times New Roman" pitchFamily="18" charset="0"/>
                <a:cs typeface="Times New Roman" pitchFamily="18" charset="0"/>
              </a:rPr>
              <a:t>behaves</a:t>
            </a:r>
            <a:r>
              <a:rPr lang="en-US" smtClean="0">
                <a:solidFill>
                  <a:schemeClr val="bg1"/>
                </a:solidFill>
                <a:latin typeface="Times New Roman" pitchFamily="18" charset="0"/>
                <a:cs typeface="Times New Roman" pitchFamily="18" charset="0"/>
              </a:rPr>
              <a:t>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Earth </a:t>
            </a:r>
            <a:r>
              <a:rPr lang="en-US" smtClean="0">
                <a:solidFill>
                  <a:schemeClr val="bg1"/>
                </a:solidFill>
                <a:latin typeface="Times New Roman" pitchFamily="18" charset="0"/>
                <a:cs typeface="Times New Roman" pitchFamily="18" charset="0"/>
              </a:rPr>
              <a:t>and its movements</a:t>
            </a:r>
          </a:p>
          <a:p>
            <a:pPr marL="609600" indent="-609600" eaLnBrk="1" hangingPunct="1">
              <a:buFontTx/>
              <a:buAutoNum type="arabicPeriod"/>
            </a:pPr>
            <a:r>
              <a:rPr lang="en-US" smtClean="0">
                <a:solidFill>
                  <a:srgbClr val="FFFF00"/>
                </a:solidFill>
                <a:latin typeface="Times New Roman" pitchFamily="18" charset="0"/>
                <a:cs typeface="Times New Roman" pitchFamily="18" charset="0"/>
              </a:rPr>
              <a:t>Life</a:t>
            </a:r>
            <a:r>
              <a:rPr lang="en-US" smtClean="0">
                <a:solidFill>
                  <a:schemeClr val="bg1"/>
                </a:solidFill>
                <a:latin typeface="Times New Roman" pitchFamily="18" charset="0"/>
                <a:cs typeface="Times New Roman" pitchFamily="18" charset="0"/>
              </a:rPr>
              <a:t> on earth and how </a:t>
            </a:r>
            <a:r>
              <a:rPr lang="en-US" smtClean="0">
                <a:solidFill>
                  <a:srgbClr val="FFFF00"/>
                </a:solidFill>
                <a:latin typeface="Times New Roman" pitchFamily="18" charset="0"/>
                <a:cs typeface="Times New Roman" pitchFamily="18" charset="0"/>
              </a:rPr>
              <a:t>humans</a:t>
            </a:r>
            <a:r>
              <a:rPr lang="en-US" smtClean="0">
                <a:solidFill>
                  <a:schemeClr val="bg1"/>
                </a:solidFill>
                <a:latin typeface="Times New Roman" pitchFamily="18" charset="0"/>
                <a:cs typeface="Times New Roman" pitchFamily="18" charset="0"/>
              </a:rPr>
              <a:t> came to be – our ancestry</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Our own </a:t>
            </a:r>
            <a:r>
              <a:rPr lang="en-US" smtClean="0">
                <a:solidFill>
                  <a:srgbClr val="FFFF00"/>
                </a:solidFill>
                <a:latin typeface="Times New Roman" pitchFamily="18" charset="0"/>
                <a:cs typeface="Times New Roman" pitchFamily="18" charset="0"/>
              </a:rPr>
              <a:t>embryological</a:t>
            </a:r>
            <a:r>
              <a:rPr lang="en-US" smtClean="0">
                <a:solidFill>
                  <a:schemeClr val="bg1"/>
                </a:solidFill>
                <a:latin typeface="Times New Roman" pitchFamily="18" charset="0"/>
                <a:cs typeface="Times New Roman" pitchFamily="18" charset="0"/>
              </a:rPr>
              <a:t>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7266"/>
                                        </p:tgtEl>
                                        <p:attrNameLst>
                                          <p:attrName>style.visibility</p:attrName>
                                        </p:attrNameLst>
                                      </p:cBhvr>
                                      <p:to>
                                        <p:strVal val="visible"/>
                                      </p:to>
                                    </p:set>
                                    <p:anim calcmode="lin" valueType="num">
                                      <p:cBhvr additive="base">
                                        <p:cTn id="7" dur="500" fill="hold"/>
                                        <p:tgtEl>
                                          <p:spTgt spid="267266"/>
                                        </p:tgtEl>
                                        <p:attrNameLst>
                                          <p:attrName>ppt_x</p:attrName>
                                        </p:attrNameLst>
                                      </p:cBhvr>
                                      <p:tavLst>
                                        <p:tav tm="0">
                                          <p:val>
                                            <p:strVal val="#ppt_x"/>
                                          </p:val>
                                        </p:tav>
                                        <p:tav tm="100000">
                                          <p:val>
                                            <p:strVal val="#ppt_x"/>
                                          </p:val>
                                        </p:tav>
                                      </p:tavLst>
                                    </p:anim>
                                    <p:anim calcmode="lin" valueType="num">
                                      <p:cBhvr additive="base">
                                        <p:cTn id="8" dur="500" fill="hold"/>
                                        <p:tgtEl>
                                          <p:spTgt spid="26726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7267">
                                            <p:txEl>
                                              <p:pRg st="0" end="0"/>
                                            </p:txEl>
                                          </p:spTgt>
                                        </p:tgtEl>
                                        <p:attrNameLst>
                                          <p:attrName>style.visibility</p:attrName>
                                        </p:attrNameLst>
                                      </p:cBhvr>
                                      <p:to>
                                        <p:strVal val="visible"/>
                                      </p:to>
                                    </p:set>
                                    <p:anim calcmode="lin" valueType="num">
                                      <p:cBhvr additive="base">
                                        <p:cTn id="11"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7267">
                                            <p:txEl>
                                              <p:pRg st="1" end="1"/>
                                            </p:txEl>
                                          </p:spTgt>
                                        </p:tgtEl>
                                        <p:attrNameLst>
                                          <p:attrName>style.visibility</p:attrName>
                                        </p:attrNameLst>
                                      </p:cBhvr>
                                      <p:to>
                                        <p:strVal val="visible"/>
                                      </p:to>
                                    </p:set>
                                    <p:anim calcmode="lin" valueType="num">
                                      <p:cBhvr additive="base">
                                        <p:cTn id="17"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7267">
                                            <p:txEl>
                                              <p:pRg st="2" end="2"/>
                                            </p:txEl>
                                          </p:spTgt>
                                        </p:tgtEl>
                                        <p:attrNameLst>
                                          <p:attrName>style.visibility</p:attrName>
                                        </p:attrNameLst>
                                      </p:cBhvr>
                                      <p:to>
                                        <p:strVal val="visible"/>
                                      </p:to>
                                    </p:set>
                                    <p:anim calcmode="lin" valueType="num">
                                      <p:cBhvr additive="base">
                                        <p:cTn id="23" dur="500" fill="hold"/>
                                        <p:tgtEl>
                                          <p:spTgt spid="26726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7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7267">
                                            <p:txEl>
                                              <p:pRg st="3" end="3"/>
                                            </p:txEl>
                                          </p:spTgt>
                                        </p:tgtEl>
                                        <p:attrNameLst>
                                          <p:attrName>style.visibility</p:attrName>
                                        </p:attrNameLst>
                                      </p:cBhvr>
                                      <p:to>
                                        <p:strVal val="visible"/>
                                      </p:to>
                                    </p:set>
                                    <p:anim calcmode="lin" valueType="num">
                                      <p:cBhvr additive="base">
                                        <p:cTn id="29" dur="500" fill="hold"/>
                                        <p:tgtEl>
                                          <p:spTgt spid="26726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72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p:bldP spid="26726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4"/>
          <p:cNvSpPr>
            <a:spLocks noGrp="1" noChangeArrowheads="1"/>
          </p:cNvSpPr>
          <p:nvPr>
            <p:ph type="ctrTitle"/>
          </p:nvPr>
        </p:nvSpPr>
        <p:spPr>
          <a:xfrm>
            <a:off x="685800" y="2514600"/>
            <a:ext cx="7772400" cy="1470025"/>
          </a:xfrm>
        </p:spPr>
        <p:txBody>
          <a:bodyPr/>
          <a:lstStyle/>
          <a:p>
            <a:pPr eaLnBrk="1" hangingPunct="1"/>
            <a:r>
              <a:rPr lang="en-US" i="1" smtClean="0">
                <a:solidFill>
                  <a:schemeClr val="bg1"/>
                </a:solidFill>
                <a:latin typeface="Times New Roman" pitchFamily="18" charset="0"/>
                <a:cs typeface="Times New Roman" pitchFamily="18" charset="0"/>
              </a:rPr>
              <a:t>It all began one </a:t>
            </a:r>
            <a:r>
              <a:rPr lang="en-US" i="1" smtClean="0">
                <a:solidFill>
                  <a:srgbClr val="FFFF00"/>
                </a:solidFill>
                <a:latin typeface="Times New Roman" pitchFamily="18" charset="0"/>
                <a:cs typeface="Times New Roman" pitchFamily="18" charset="0"/>
              </a:rPr>
              <a:t>sunny</a:t>
            </a:r>
            <a:r>
              <a:rPr lang="en-US" i="1" smtClean="0">
                <a:solidFill>
                  <a:schemeClr val="bg1"/>
                </a:solidFill>
                <a:latin typeface="Times New Roman" pitchFamily="18" charset="0"/>
                <a:cs typeface="Times New Roman" pitchFamily="18" charset="0"/>
              </a:rPr>
              <a:t>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63844"/>
                                        </p:tgtEl>
                                        <p:attrNameLst>
                                          <p:attrName>style.visibility</p:attrName>
                                        </p:attrNameLst>
                                      </p:cBhvr>
                                      <p:to>
                                        <p:strVal val="visible"/>
                                      </p:to>
                                    </p:set>
                                    <p:animEffect transition="in" filter="box(out)">
                                      <p:cBhvr>
                                        <p:cTn id="7"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838200"/>
            <a:ext cx="8229600" cy="1143000"/>
          </a:xfrm>
        </p:spPr>
        <p:txBody>
          <a:bodyPr/>
          <a:lstStyle/>
          <a:p>
            <a:pPr eaLnBrk="1" hangingPunct="1"/>
            <a:r>
              <a:rPr lang="en-US" smtClean="0">
                <a:solidFill>
                  <a:schemeClr val="bg1"/>
                </a:solidFill>
                <a:latin typeface="Times New Roman" pitchFamily="18" charset="0"/>
                <a:cs typeface="Times New Roman" pitchFamily="18" charset="0"/>
              </a:rPr>
              <a:t>About the Universe:</a:t>
            </a:r>
          </a:p>
        </p:txBody>
      </p:sp>
      <p:sp>
        <p:nvSpPr>
          <p:cNvPr id="161795" name="Rectangle 3"/>
          <p:cNvSpPr>
            <a:spLocks noGrp="1" noChangeArrowheads="1"/>
          </p:cNvSpPr>
          <p:nvPr>
            <p:ph type="body" idx="1"/>
          </p:nvPr>
        </p:nvSpPr>
        <p:spPr>
          <a:xfrm>
            <a:off x="1219200" y="2362200"/>
            <a:ext cx="6934200" cy="24384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of our UNIVERSE</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How the UNIVERSE </a:t>
            </a:r>
            <a:r>
              <a:rPr lang="en-US" smtClean="0">
                <a:solidFill>
                  <a:srgbClr val="FFFF00"/>
                </a:solidFill>
                <a:latin typeface="Times New Roman" pitchFamily="18" charset="0"/>
                <a:cs typeface="Times New Roman" pitchFamily="18" charset="0"/>
              </a:rPr>
              <a:t>moves</a:t>
            </a:r>
            <a:r>
              <a:rPr lang="en-US" smtClean="0">
                <a:solidFill>
                  <a:schemeClr val="bg1"/>
                </a:solidFill>
                <a:latin typeface="Times New Roman" pitchFamily="18" charset="0"/>
                <a:cs typeface="Times New Roman" pitchFamily="18" charset="0"/>
              </a:rPr>
              <a:t> and </a:t>
            </a:r>
            <a:r>
              <a:rPr lang="en-US" smtClean="0">
                <a:solidFill>
                  <a:srgbClr val="FFFF00"/>
                </a:solidFill>
                <a:latin typeface="Times New Roman" pitchFamily="18" charset="0"/>
                <a:cs typeface="Times New Roman" pitchFamily="18" charset="0"/>
              </a:rPr>
              <a:t>changes</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How it relates to </a:t>
            </a:r>
            <a:r>
              <a:rPr lang="en-US" smtClean="0">
                <a:solidFill>
                  <a:srgbClr val="FFFF00"/>
                </a:solidFill>
                <a:latin typeface="Times New Roman" pitchFamily="18" charset="0"/>
                <a:cs typeface="Times New Roman" pitchFamily="18" charset="0"/>
              </a:rPr>
              <a:t>us</a:t>
            </a:r>
            <a:r>
              <a:rPr lang="en-US" smtClean="0">
                <a:solidFill>
                  <a:schemeClr val="bg1"/>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ppt_x"/>
                                          </p:val>
                                        </p:tav>
                                        <p:tav tm="100000">
                                          <p:val>
                                            <p:strVal val="#ppt_x"/>
                                          </p:val>
                                        </p:tav>
                                      </p:tavLst>
                                    </p:anim>
                                    <p:anim calcmode="lin" valueType="num">
                                      <p:cBhvr additive="base">
                                        <p:cTn id="8" dur="500" fill="hold"/>
                                        <p:tgtEl>
                                          <p:spTgt spid="16179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5">
                                            <p:txEl>
                                              <p:pRg st="0" end="0"/>
                                            </p:txEl>
                                          </p:spTgt>
                                        </p:tgtEl>
                                        <p:attrNameLst>
                                          <p:attrName>style.visibility</p:attrName>
                                        </p:attrNameLst>
                                      </p:cBhvr>
                                      <p:to>
                                        <p:strVal val="visible"/>
                                      </p:to>
                                    </p:set>
                                    <p:anim calcmode="lin" valueType="num">
                                      <p:cBhvr additive="base">
                                        <p:cTn id="11" dur="500" fill="hold"/>
                                        <p:tgtEl>
                                          <p:spTgt spid="16179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179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61795">
                                            <p:txEl>
                                              <p:pRg st="1" end="1"/>
                                            </p:txEl>
                                          </p:spTgt>
                                        </p:tgtEl>
                                        <p:attrNameLst>
                                          <p:attrName>style.visibility</p:attrName>
                                        </p:attrNameLst>
                                      </p:cBhvr>
                                      <p:to>
                                        <p:strVal val="visible"/>
                                      </p:to>
                                    </p:set>
                                    <p:anim calcmode="lin" valueType="num">
                                      <p:cBhvr additive="base">
                                        <p:cTn id="16"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61795">
                                            <p:txEl>
                                              <p:pRg st="2" end="2"/>
                                            </p:txEl>
                                          </p:spTgt>
                                        </p:tgtEl>
                                        <p:attrNameLst>
                                          <p:attrName>style.visibility</p:attrName>
                                        </p:attrNameLst>
                                      </p:cBhvr>
                                      <p:to>
                                        <p:strVal val="visible"/>
                                      </p:to>
                                    </p:set>
                                    <p:anim calcmode="lin" valueType="num">
                                      <p:cBhvr additive="base">
                                        <p:cTn id="21"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79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685800" y="2438400"/>
            <a:ext cx="7772400" cy="1470025"/>
          </a:xfrm>
        </p:spPr>
        <p:txBody>
          <a:bodyPr/>
          <a:lstStyle/>
          <a:p>
            <a:pPr eaLnBrk="1" hangingPunct="1"/>
            <a:r>
              <a:rPr lang="en-US" smtClean="0">
                <a:solidFill>
                  <a:schemeClr val="bg1"/>
                </a:solidFill>
                <a:latin typeface="Times New Roman" pitchFamily="18" charset="0"/>
                <a:cs typeface="Times New Roman" pitchFamily="18" charset="0"/>
              </a:rPr>
              <a:t>What is the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of the </a:t>
            </a:r>
            <a:r>
              <a:rPr lang="en-US" smtClean="0">
                <a:solidFill>
                  <a:srgbClr val="FFFF00"/>
                </a:solidFill>
                <a:latin typeface="Times New Roman" pitchFamily="18" charset="0"/>
                <a:cs typeface="Times New Roman" pitchFamily="18" charset="0"/>
              </a:rPr>
              <a:t>UNIVERSE?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20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andromeda"/>
          <p:cNvPicPr>
            <a:picLocks noGrp="1" noChangeAspect="1" noChangeArrowheads="1"/>
          </p:cNvPicPr>
          <p:nvPr>
            <p:ph/>
          </p:nvPr>
        </p:nvPicPr>
        <p:blipFill>
          <a:blip r:embed="rId3" cstate="print"/>
          <a:srcRect/>
          <a:stretch>
            <a:fillRect/>
          </a:stretch>
        </p:blipFill>
        <p:spPr>
          <a:xfrm>
            <a:off x="0" y="0"/>
            <a:ext cx="9140825"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box(out)">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spiral_space_photo_iceland"/>
          <p:cNvPicPr>
            <a:picLocks noGrp="1" noChangeAspect="1" noChangeArrowheads="1"/>
          </p:cNvPicPr>
          <p:nvPr>
            <p:ph/>
          </p:nvPr>
        </p:nvPicPr>
        <p:blipFill>
          <a:blip r:embed="rId3" cstate="print"/>
          <a:srcRect/>
          <a:stretch>
            <a:fillRect/>
          </a:stretch>
        </p:blipFill>
        <p:spPr>
          <a:xfrm>
            <a:off x="0" y="-914400"/>
            <a:ext cx="9140825" cy="79232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box(out)">
                                      <p:cBhvr>
                                        <p:cTn id="7"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wave"/>
          <p:cNvPicPr>
            <a:picLocks noGrp="1" noChangeAspect="1" noChangeArrowheads="1"/>
          </p:cNvPicPr>
          <p:nvPr>
            <p:ph/>
          </p:nvPr>
        </p:nvPicPr>
        <p:blipFill>
          <a:blip r:embed="rId3" cstate="print"/>
          <a:srcRect/>
          <a:stretch>
            <a:fillRect/>
          </a:stretch>
        </p:blipFill>
        <p:spPr>
          <a:xfrm>
            <a:off x="0" y="0"/>
            <a:ext cx="9140825" cy="67246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box(in)">
                                      <p:cBhvr>
                                        <p:cTn id="7" dur="500"/>
                                        <p:tgtEl>
                                          <p:spTgt spid="12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nautilus"/>
          <p:cNvPicPr>
            <a:picLocks noGrp="1" noChangeAspect="1" noChangeArrowheads="1"/>
          </p:cNvPicPr>
          <p:nvPr>
            <p:ph/>
          </p:nvPr>
        </p:nvPicPr>
        <p:blipFill>
          <a:blip r:embed="rId3" cstate="print"/>
          <a:srcRect/>
          <a:stretch>
            <a:fillRect/>
          </a:stretch>
        </p:blipFill>
        <p:spPr>
          <a:xfrm>
            <a:off x="0" y="0"/>
            <a:ext cx="9140825" cy="68548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sunflower"/>
          <p:cNvPicPr>
            <a:picLocks noGrp="1" noChangeAspect="1" noChangeArrowheads="1"/>
          </p:cNvPicPr>
          <p:nvPr>
            <p:ph/>
          </p:nvPr>
        </p:nvPicPr>
        <p:blipFill>
          <a:blip r:embed="rId3" cstate="print"/>
          <a:srcRect/>
          <a:stretch>
            <a:fillRect/>
          </a:stretch>
        </p:blipFill>
        <p:spPr>
          <a:xfrm>
            <a:off x="0" y="-914400"/>
            <a:ext cx="9140825" cy="87518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box(out)">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broccoli"/>
          <p:cNvPicPr>
            <a:picLocks noGrp="1" noChangeAspect="1" noChangeArrowheads="1"/>
          </p:cNvPicPr>
          <p:nvPr>
            <p:ph/>
          </p:nvPr>
        </p:nvPicPr>
        <p:blipFill>
          <a:blip r:embed="rId3" cstate="print"/>
          <a:srcRect/>
          <a:stretch>
            <a:fillRect/>
          </a:stretch>
        </p:blipFill>
        <p:spPr>
          <a:xfrm>
            <a:off x="0" y="0"/>
            <a:ext cx="9140825" cy="68548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box(out)">
                                      <p:cBhvr>
                                        <p:cTn id="7" dur="5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fiddlehead"/>
          <p:cNvPicPr>
            <a:picLocks noGrp="1" noChangeAspect="1" noChangeArrowheads="1"/>
          </p:cNvPicPr>
          <p:nvPr>
            <p:ph/>
          </p:nvPr>
        </p:nvPicPr>
        <p:blipFill>
          <a:blip r:embed="rId3" cstate="print"/>
          <a:srcRect/>
          <a:stretch>
            <a:fillRect/>
          </a:stretch>
        </p:blipFill>
        <p:spPr>
          <a:xfrm>
            <a:off x="0" y="0"/>
            <a:ext cx="9140825" cy="91408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box(in)">
                                      <p:cBhvr>
                                        <p:cTn id="7"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3" name="Picture 7" descr="Embryo"/>
          <p:cNvPicPr>
            <a:picLocks noGrp="1" noChangeAspect="1" noChangeArrowheads="1"/>
          </p:cNvPicPr>
          <p:nvPr>
            <p:ph/>
          </p:nvPr>
        </p:nvPicPr>
        <p:blipFill>
          <a:blip r:embed="rId3" cstate="print"/>
          <a:srcRect/>
          <a:stretch>
            <a:fillRect/>
          </a:stretch>
        </p:blipFill>
        <p:spPr>
          <a:xfrm>
            <a:off x="1447800" y="152400"/>
            <a:ext cx="6316663" cy="65532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6503"/>
                                        </p:tgtEl>
                                        <p:attrNameLst>
                                          <p:attrName>style.visibility</p:attrName>
                                        </p:attrNameLst>
                                      </p:cBhvr>
                                      <p:to>
                                        <p:strVal val="visible"/>
                                      </p:to>
                                    </p:set>
                                    <p:animEffect transition="in" filter="box(in)">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p:txBody>
          <a:bodyPr/>
          <a:lstStyle/>
          <a:p>
            <a:pPr eaLnBrk="1" hangingPunct="1"/>
            <a:r>
              <a:rPr lang="en-US" smtClean="0">
                <a:solidFill>
                  <a:schemeClr val="bg1"/>
                </a:solidFill>
                <a:latin typeface="Times New Roman" pitchFamily="18" charset="0"/>
              </a:rPr>
              <a:t>November 22, 1963</a:t>
            </a:r>
          </a:p>
        </p:txBody>
      </p:sp>
      <p:sp>
        <p:nvSpPr>
          <p:cNvPr id="4101" name="Rectangle 5"/>
          <p:cNvSpPr>
            <a:spLocks noGrp="1" noChangeArrowheads="1"/>
          </p:cNvSpPr>
          <p:nvPr>
            <p:ph type="subTitle" idx="1"/>
          </p:nvPr>
        </p:nvSpPr>
        <p:spPr>
          <a:xfrm>
            <a:off x="1371600" y="3352800"/>
            <a:ext cx="6400800" cy="609600"/>
          </a:xfrm>
        </p:spPr>
        <p:txBody>
          <a:bodyPr/>
          <a:lstStyle/>
          <a:p>
            <a:pPr eaLnBrk="1" hangingPunct="1"/>
            <a:r>
              <a:rPr lang="en-US" smtClean="0">
                <a:solidFill>
                  <a:srgbClr val="FF3300"/>
                </a:solidFill>
                <a:latin typeface="Times New Roman" pitchFamily="18" charset="0"/>
                <a:cs typeface="Times New Roman" pitchFamily="18" charset="0"/>
              </a:rPr>
              <a:t>Dallas, Texas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1">
                                            <p:txEl>
                                              <p:pRg st="0" end="0"/>
                                            </p:txEl>
                                          </p:spTgt>
                                        </p:tgtEl>
                                        <p:attrNameLst>
                                          <p:attrName>style.visibility</p:attrName>
                                        </p:attrNameLst>
                                      </p:cBhvr>
                                      <p:to>
                                        <p:strVal val="visible"/>
                                      </p:to>
                                    </p:set>
                                    <p:animEffect transition="in" filter="fade">
                                      <p:cBhvr>
                                        <p:cTn id="10" dur="30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685800" y="2057400"/>
            <a:ext cx="7772400" cy="2286000"/>
          </a:xfrm>
        </p:spPr>
        <p:txBody>
          <a:bodyPr/>
          <a:lstStyle/>
          <a:p>
            <a:pPr eaLnBrk="1" hangingPunct="1"/>
            <a:r>
              <a:rPr lang="en-US" sz="4000" smtClean="0">
                <a:solidFill>
                  <a:schemeClr val="bg1"/>
                </a:solidFill>
                <a:latin typeface="Times New Roman" pitchFamily="18" charset="0"/>
                <a:cs typeface="Times New Roman" pitchFamily="18" charset="0"/>
              </a:rPr>
              <a:t>The </a:t>
            </a:r>
            <a:r>
              <a:rPr lang="en-US" sz="4000" smtClean="0">
                <a:solidFill>
                  <a:srgbClr val="FFFF00"/>
                </a:solidFill>
                <a:latin typeface="Times New Roman" pitchFamily="18" charset="0"/>
                <a:cs typeface="Times New Roman" pitchFamily="18" charset="0"/>
              </a:rPr>
              <a:t>shape </a:t>
            </a:r>
            <a:r>
              <a:rPr lang="en-US" sz="4000" smtClean="0">
                <a:solidFill>
                  <a:schemeClr val="bg1"/>
                </a:solidFill>
                <a:latin typeface="Times New Roman" pitchFamily="18" charset="0"/>
                <a:cs typeface="Times New Roman" pitchFamily="18" charset="0"/>
              </a:rPr>
              <a:t>of the </a:t>
            </a:r>
            <a:r>
              <a:rPr lang="en-US" sz="4000" smtClean="0">
                <a:solidFill>
                  <a:srgbClr val="FFFF00"/>
                </a:solidFill>
                <a:latin typeface="Times New Roman" pitchFamily="18" charset="0"/>
                <a:cs typeface="Times New Roman" pitchFamily="18" charset="0"/>
              </a:rPr>
              <a:t>UNIVERSE</a:t>
            </a:r>
            <a:r>
              <a:rPr lang="en-US" sz="4000" smtClean="0">
                <a:solidFill>
                  <a:schemeClr val="bg1"/>
                </a:solidFill>
                <a:latin typeface="Times New Roman" pitchFamily="18" charset="0"/>
                <a:cs typeface="Times New Roman" pitchFamily="18" charset="0"/>
              </a:rPr>
              <a:t/>
            </a:r>
            <a:br>
              <a:rPr lang="en-US" sz="4000" smtClean="0">
                <a:solidFill>
                  <a:schemeClr val="bg1"/>
                </a:solidFill>
                <a:latin typeface="Times New Roman" pitchFamily="18" charset="0"/>
                <a:cs typeface="Times New Roman" pitchFamily="18" charset="0"/>
              </a:rPr>
            </a:br>
            <a:r>
              <a:rPr lang="en-US" sz="2800" smtClean="0">
                <a:solidFill>
                  <a:schemeClr val="bg1"/>
                </a:solidFill>
                <a:latin typeface="Times New Roman" pitchFamily="18" charset="0"/>
                <a:cs typeface="Times New Roman" pitchFamily="18" charset="0"/>
              </a:rPr>
              <a:t>(and everything in it including ourselves)</a:t>
            </a:r>
            <a:br>
              <a:rPr lang="en-US" sz="2800" smtClean="0">
                <a:solidFill>
                  <a:schemeClr val="bg1"/>
                </a:solidFill>
                <a:latin typeface="Times New Roman" pitchFamily="18" charset="0"/>
                <a:cs typeface="Times New Roman" pitchFamily="18" charset="0"/>
              </a:rPr>
            </a:br>
            <a:r>
              <a:rPr lang="en-US" sz="4000" smtClean="0">
                <a:solidFill>
                  <a:schemeClr val="bg1"/>
                </a:solidFill>
                <a:latin typeface="Times New Roman" pitchFamily="18" charset="0"/>
                <a:cs typeface="Times New Roman" pitchFamily="18" charset="0"/>
              </a:rPr>
              <a:t>is basically a</a:t>
            </a:r>
            <a:r>
              <a:rPr lang="en-US" sz="4000" smtClean="0">
                <a:solidFill>
                  <a:srgbClr val="FFFF00"/>
                </a:solidFill>
                <a:latin typeface="Times New Roman" pitchFamily="18" charset="0"/>
                <a:cs typeface="Times New Roman" pitchFamily="18" charset="0"/>
              </a:rPr>
              <a:t> SPIRAL!!!</a:t>
            </a:r>
            <a:endParaRPr lang="en-US" sz="400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fade">
                                      <p:cBhvr>
                                        <p:cTn id="7" dur="2000"/>
                                        <p:tgtEl>
                                          <p:spTgt spid="147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438400"/>
            <a:ext cx="8305800" cy="1143000"/>
          </a:xfrm>
        </p:spPr>
        <p:txBody>
          <a:bodyPr/>
          <a:lstStyle/>
          <a:p>
            <a:pPr eaLnBrk="1" hangingPunct="1"/>
            <a:r>
              <a:rPr lang="en-US" sz="3600" smtClean="0">
                <a:solidFill>
                  <a:schemeClr val="bg1"/>
                </a:solidFill>
                <a:latin typeface="Times New Roman" pitchFamily="18" charset="0"/>
                <a:cs typeface="Times New Roman" pitchFamily="18" charset="0"/>
              </a:rPr>
              <a:t>Can you identify some </a:t>
            </a:r>
            <a:r>
              <a:rPr lang="en-US" sz="3600" smtClean="0">
                <a:solidFill>
                  <a:srgbClr val="FFFF00"/>
                </a:solidFill>
                <a:latin typeface="Times New Roman" pitchFamily="18" charset="0"/>
                <a:cs typeface="Times New Roman" pitchFamily="18" charset="0"/>
              </a:rPr>
              <a:t>spirals</a:t>
            </a:r>
            <a:r>
              <a:rPr lang="en-US" sz="3600" smtClean="0">
                <a:solidFill>
                  <a:schemeClr val="bg1"/>
                </a:solidFill>
                <a:latin typeface="Times New Roman" pitchFamily="18" charset="0"/>
                <a:cs typeface="Times New Roman" pitchFamily="18" charset="0"/>
              </a:rPr>
              <a:t> in your body?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box(in)">
                                      <p:cBhvr>
                                        <p:cTn id="7" dur="500"/>
                                        <p:tgtEl>
                                          <p:spTgt spid="144386"/>
                                        </p:tgtEl>
                                      </p:cBhvr>
                                    </p:animEffect>
                                  </p:childTnLst>
                                </p:cTn>
                              </p:par>
                              <p:par>
                                <p:cTn id="8" presetID="4" presetClass="entr" presetSubtype="32" fill="hold" grpId="1" nodeType="withEffect">
                                  <p:stCondLst>
                                    <p:cond delay="0"/>
                                  </p:stCondLst>
                                  <p:childTnLst>
                                    <p:set>
                                      <p:cBhvr>
                                        <p:cTn id="9" dur="1" fill="hold">
                                          <p:stCondLst>
                                            <p:cond delay="0"/>
                                          </p:stCondLst>
                                        </p:cTn>
                                        <p:tgtEl>
                                          <p:spTgt spid="144386"/>
                                        </p:tgtEl>
                                        <p:attrNameLst>
                                          <p:attrName>style.visibility</p:attrName>
                                        </p:attrNameLst>
                                      </p:cBhvr>
                                      <p:to>
                                        <p:strVal val="visible"/>
                                      </p:to>
                                    </p:set>
                                    <p:animEffect transition="in" filter="box(out)">
                                      <p:cBhvr>
                                        <p:cTn id="10" dur="500"/>
                                        <p:tgtEl>
                                          <p:spTgt spid="144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144386"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5257800"/>
            <a:ext cx="8229600" cy="1143000"/>
          </a:xfrm>
        </p:spPr>
        <p:txBody>
          <a:bodyPr/>
          <a:lstStyle/>
          <a:p>
            <a:pPr eaLnBrk="1" hangingPunct="1"/>
            <a:r>
              <a:rPr lang="en-US" smtClean="0">
                <a:solidFill>
                  <a:schemeClr val="bg1"/>
                </a:solidFill>
                <a:latin typeface="Times New Roman" pitchFamily="18" charset="0"/>
                <a:cs typeface="Times New Roman" pitchFamily="18" charset="0"/>
              </a:rPr>
              <a:t>Spirals in fingerprints</a:t>
            </a:r>
          </a:p>
        </p:txBody>
      </p:sp>
      <p:pic>
        <p:nvPicPr>
          <p:cNvPr id="149508" name="Picture 4" descr="FINGERPRINT"/>
          <p:cNvPicPr>
            <a:picLocks noChangeAspect="1" noChangeArrowheads="1"/>
          </p:cNvPicPr>
          <p:nvPr/>
        </p:nvPicPr>
        <p:blipFill>
          <a:blip r:embed="rId3" cstate="print"/>
          <a:srcRect/>
          <a:stretch>
            <a:fillRect/>
          </a:stretch>
        </p:blipFill>
        <p:spPr bwMode="auto">
          <a:xfrm>
            <a:off x="2819400" y="228600"/>
            <a:ext cx="3533775"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box(out)">
                                      <p:cBhvr>
                                        <p:cTn id="7" dur="500"/>
                                        <p:tgtEl>
                                          <p:spTgt spid="14950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9506"/>
                                        </p:tgtEl>
                                        <p:attrNameLst>
                                          <p:attrName>style.visibility</p:attrName>
                                        </p:attrNameLst>
                                      </p:cBhvr>
                                      <p:to>
                                        <p:strVal val="visible"/>
                                      </p:to>
                                    </p:set>
                                    <p:anim calcmode="lin" valueType="num">
                                      <p:cBhvr additive="base">
                                        <p:cTn id="11" dur="500" fill="hold"/>
                                        <p:tgtEl>
                                          <p:spTgt spid="149506"/>
                                        </p:tgtEl>
                                        <p:attrNameLst>
                                          <p:attrName>ppt_x</p:attrName>
                                        </p:attrNameLst>
                                      </p:cBhvr>
                                      <p:tavLst>
                                        <p:tav tm="0">
                                          <p:val>
                                            <p:strVal val="#ppt_x"/>
                                          </p:val>
                                        </p:tav>
                                        <p:tav tm="100000">
                                          <p:val>
                                            <p:strVal val="#ppt_x"/>
                                          </p:val>
                                        </p:tav>
                                      </p:tavLst>
                                    </p:anim>
                                    <p:anim calcmode="lin" valueType="num">
                                      <p:cBhvr additive="base">
                                        <p:cTn id="12" dur="500" fill="hold"/>
                                        <p:tgtEl>
                                          <p:spTgt spid="149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5257800"/>
            <a:ext cx="8229600" cy="1143000"/>
          </a:xfrm>
        </p:spPr>
        <p:txBody>
          <a:bodyPr/>
          <a:lstStyle/>
          <a:p>
            <a:pPr eaLnBrk="1" hangingPunct="1"/>
            <a:r>
              <a:rPr lang="en-US" smtClean="0">
                <a:solidFill>
                  <a:schemeClr val="bg1"/>
                </a:solidFill>
                <a:latin typeface="Times New Roman" pitchFamily="18" charset="0"/>
                <a:cs typeface="Times New Roman" pitchFamily="18" charset="0"/>
              </a:rPr>
              <a:t>The spiral on top of your head</a:t>
            </a:r>
          </a:p>
        </p:txBody>
      </p:sp>
      <p:pic>
        <p:nvPicPr>
          <p:cNvPr id="151556" name="Picture 4" descr="head_spiral_drawing"/>
          <p:cNvPicPr>
            <a:picLocks noChangeAspect="1" noChangeArrowheads="1"/>
          </p:cNvPicPr>
          <p:nvPr/>
        </p:nvPicPr>
        <p:blipFill>
          <a:blip r:embed="rId3" cstate="print"/>
          <a:srcRect/>
          <a:stretch>
            <a:fillRect/>
          </a:stretch>
        </p:blipFill>
        <p:spPr bwMode="auto">
          <a:xfrm>
            <a:off x="2438400" y="533400"/>
            <a:ext cx="43688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box(out)">
                                      <p:cBhvr>
                                        <p:cTn id="7" dur="500"/>
                                        <p:tgtEl>
                                          <p:spTgt spid="15155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1554"/>
                                        </p:tgtEl>
                                        <p:attrNameLst>
                                          <p:attrName>style.visibility</p:attrName>
                                        </p:attrNameLst>
                                      </p:cBhvr>
                                      <p:to>
                                        <p:strVal val="visible"/>
                                      </p:to>
                                    </p:set>
                                    <p:anim calcmode="lin" valueType="num">
                                      <p:cBhvr additive="base">
                                        <p:cTn id="11" dur="500" fill="hold"/>
                                        <p:tgtEl>
                                          <p:spTgt spid="151554"/>
                                        </p:tgtEl>
                                        <p:attrNameLst>
                                          <p:attrName>ppt_x</p:attrName>
                                        </p:attrNameLst>
                                      </p:cBhvr>
                                      <p:tavLst>
                                        <p:tav tm="0">
                                          <p:val>
                                            <p:strVal val="#ppt_x"/>
                                          </p:val>
                                        </p:tav>
                                        <p:tav tm="100000">
                                          <p:val>
                                            <p:strVal val="#ppt_x"/>
                                          </p:val>
                                        </p:tav>
                                      </p:tavLst>
                                    </p:anim>
                                    <p:anim calcmode="lin" valueType="num">
                                      <p:cBhvr additive="base">
                                        <p:cTn id="12" dur="500" fill="hold"/>
                                        <p:tgtEl>
                                          <p:spTgt spid="151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5257800"/>
            <a:ext cx="8229600" cy="1143000"/>
          </a:xfrm>
        </p:spPr>
        <p:txBody>
          <a:bodyPr/>
          <a:lstStyle/>
          <a:p>
            <a:pPr eaLnBrk="1" hangingPunct="1"/>
            <a:r>
              <a:rPr lang="en-US" smtClean="0">
                <a:solidFill>
                  <a:schemeClr val="bg1"/>
                </a:solidFill>
                <a:latin typeface="Times New Roman" pitchFamily="18" charset="0"/>
                <a:cs typeface="Times New Roman" pitchFamily="18" charset="0"/>
              </a:rPr>
              <a:t>The spiral of your hand and arm</a:t>
            </a:r>
          </a:p>
        </p:txBody>
      </p:sp>
      <p:pic>
        <p:nvPicPr>
          <p:cNvPr id="153604" name="Picture 4" descr="hand_arm_spiral"/>
          <p:cNvPicPr>
            <a:picLocks noChangeAspect="1" noChangeArrowheads="1"/>
          </p:cNvPicPr>
          <p:nvPr/>
        </p:nvPicPr>
        <p:blipFill>
          <a:blip r:embed="rId3" cstate="print"/>
          <a:srcRect/>
          <a:stretch>
            <a:fillRect/>
          </a:stretch>
        </p:blipFill>
        <p:spPr bwMode="auto">
          <a:xfrm>
            <a:off x="2705100" y="228600"/>
            <a:ext cx="3771900"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box(out)">
                                      <p:cBhvr>
                                        <p:cTn id="7" dur="500"/>
                                        <p:tgtEl>
                                          <p:spTgt spid="15360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3602"/>
                                        </p:tgtEl>
                                        <p:attrNameLst>
                                          <p:attrName>style.visibility</p:attrName>
                                        </p:attrNameLst>
                                      </p:cBhvr>
                                      <p:to>
                                        <p:strVal val="visible"/>
                                      </p:to>
                                    </p:set>
                                    <p:anim calcmode="lin" valueType="num">
                                      <p:cBhvr additive="base">
                                        <p:cTn id="11" dur="500" fill="hold"/>
                                        <p:tgtEl>
                                          <p:spTgt spid="153602"/>
                                        </p:tgtEl>
                                        <p:attrNameLst>
                                          <p:attrName>ppt_x</p:attrName>
                                        </p:attrNameLst>
                                      </p:cBhvr>
                                      <p:tavLst>
                                        <p:tav tm="0">
                                          <p:val>
                                            <p:strVal val="#ppt_x"/>
                                          </p:val>
                                        </p:tav>
                                        <p:tav tm="100000">
                                          <p:val>
                                            <p:strVal val="#ppt_x"/>
                                          </p:val>
                                        </p:tav>
                                      </p:tavLst>
                                    </p:anim>
                                    <p:anim calcmode="lin" valueType="num">
                                      <p:cBhvr additive="base">
                                        <p:cTn id="12" dur="500" fill="hold"/>
                                        <p:tgtEl>
                                          <p:spTgt spid="153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5257800"/>
            <a:ext cx="8229600" cy="1143000"/>
          </a:xfrm>
        </p:spPr>
        <p:txBody>
          <a:bodyPr/>
          <a:lstStyle/>
          <a:p>
            <a:pPr eaLnBrk="1" hangingPunct="1"/>
            <a:r>
              <a:rPr lang="en-US" smtClean="0">
                <a:solidFill>
                  <a:schemeClr val="bg1"/>
                </a:solidFill>
                <a:latin typeface="Times New Roman" pitchFamily="18" charset="0"/>
                <a:cs typeface="Times New Roman" pitchFamily="18" charset="0"/>
              </a:rPr>
              <a:t>The spiral of your inner ear</a:t>
            </a:r>
          </a:p>
        </p:txBody>
      </p:sp>
      <p:pic>
        <p:nvPicPr>
          <p:cNvPr id="155655" name="Picture 7" descr="inner_ear"/>
          <p:cNvPicPr>
            <a:picLocks noChangeAspect="1" noChangeArrowheads="1"/>
          </p:cNvPicPr>
          <p:nvPr/>
        </p:nvPicPr>
        <p:blipFill>
          <a:blip r:embed="rId3" cstate="print"/>
          <a:srcRect/>
          <a:stretch>
            <a:fillRect/>
          </a:stretch>
        </p:blipFill>
        <p:spPr bwMode="auto">
          <a:xfrm>
            <a:off x="2438400" y="381000"/>
            <a:ext cx="4281488"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55655"/>
                                        </p:tgtEl>
                                        <p:attrNameLst>
                                          <p:attrName>style.visibility</p:attrName>
                                        </p:attrNameLst>
                                      </p:cBhvr>
                                      <p:to>
                                        <p:strVal val="visible"/>
                                      </p:to>
                                    </p:set>
                                    <p:animEffect transition="in" filter="box(in)">
                                      <p:cBhvr>
                                        <p:cTn id="7" dur="500"/>
                                        <p:tgtEl>
                                          <p:spTgt spid="15565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5650"/>
                                        </p:tgtEl>
                                        <p:attrNameLst>
                                          <p:attrName>style.visibility</p:attrName>
                                        </p:attrNameLst>
                                      </p:cBhvr>
                                      <p:to>
                                        <p:strVal val="visible"/>
                                      </p:to>
                                    </p:set>
                                    <p:anim calcmode="lin" valueType="num">
                                      <p:cBhvr additive="base">
                                        <p:cTn id="11" dur="500" fill="hold"/>
                                        <p:tgtEl>
                                          <p:spTgt spid="155650"/>
                                        </p:tgtEl>
                                        <p:attrNameLst>
                                          <p:attrName>ppt_x</p:attrName>
                                        </p:attrNameLst>
                                      </p:cBhvr>
                                      <p:tavLst>
                                        <p:tav tm="0">
                                          <p:val>
                                            <p:strVal val="#ppt_x"/>
                                          </p:val>
                                        </p:tav>
                                        <p:tav tm="100000">
                                          <p:val>
                                            <p:strVal val="#ppt_x"/>
                                          </p:val>
                                        </p:tav>
                                      </p:tavLst>
                                    </p:anim>
                                    <p:anim calcmode="lin" valueType="num">
                                      <p:cBhvr additive="base">
                                        <p:cTn id="12" dur="500" fill="hold"/>
                                        <p:tgtEl>
                                          <p:spTgt spid="155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5257800"/>
            <a:ext cx="8229600" cy="1143000"/>
          </a:xfrm>
        </p:spPr>
        <p:txBody>
          <a:bodyPr/>
          <a:lstStyle/>
          <a:p>
            <a:pPr eaLnBrk="1" hangingPunct="1"/>
            <a:r>
              <a:rPr lang="en-US" smtClean="0">
                <a:solidFill>
                  <a:schemeClr val="bg1"/>
                </a:solidFill>
                <a:latin typeface="Times New Roman" pitchFamily="18" charset="0"/>
                <a:cs typeface="Times New Roman" pitchFamily="18" charset="0"/>
              </a:rPr>
              <a:t>The spiral of your DNA</a:t>
            </a:r>
          </a:p>
        </p:txBody>
      </p:sp>
      <p:pic>
        <p:nvPicPr>
          <p:cNvPr id="158724" name="Picture 4" descr="dna_drawing"/>
          <p:cNvPicPr>
            <a:picLocks noChangeAspect="1" noChangeArrowheads="1"/>
          </p:cNvPicPr>
          <p:nvPr/>
        </p:nvPicPr>
        <p:blipFill>
          <a:blip r:embed="rId3" cstate="print"/>
          <a:srcRect/>
          <a:stretch>
            <a:fillRect/>
          </a:stretch>
        </p:blipFill>
        <p:spPr bwMode="auto">
          <a:xfrm>
            <a:off x="3581400" y="304800"/>
            <a:ext cx="19558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58724"/>
                                        </p:tgtEl>
                                        <p:attrNameLst>
                                          <p:attrName>style.visibility</p:attrName>
                                        </p:attrNameLst>
                                      </p:cBhvr>
                                      <p:to>
                                        <p:strVal val="visible"/>
                                      </p:to>
                                    </p:set>
                                    <p:animEffect transition="in" filter="box(out)">
                                      <p:cBhvr>
                                        <p:cTn id="7" dur="500"/>
                                        <p:tgtEl>
                                          <p:spTgt spid="1587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8722"/>
                                        </p:tgtEl>
                                        <p:attrNameLst>
                                          <p:attrName>style.visibility</p:attrName>
                                        </p:attrNameLst>
                                      </p:cBhvr>
                                      <p:to>
                                        <p:strVal val="visible"/>
                                      </p:to>
                                    </p:set>
                                    <p:anim calcmode="lin" valueType="num">
                                      <p:cBhvr additive="base">
                                        <p:cTn id="11" dur="500" fill="hold"/>
                                        <p:tgtEl>
                                          <p:spTgt spid="158722"/>
                                        </p:tgtEl>
                                        <p:attrNameLst>
                                          <p:attrName>ppt_x</p:attrName>
                                        </p:attrNameLst>
                                      </p:cBhvr>
                                      <p:tavLst>
                                        <p:tav tm="0">
                                          <p:val>
                                            <p:strVal val="#ppt_x"/>
                                          </p:val>
                                        </p:tav>
                                        <p:tav tm="100000">
                                          <p:val>
                                            <p:strVal val="#ppt_x"/>
                                          </p:val>
                                        </p:tav>
                                      </p:tavLst>
                                    </p:anim>
                                    <p:anim calcmode="lin" valueType="num">
                                      <p:cBhvr additive="base">
                                        <p:cTn id="12" dur="500" fill="hold"/>
                                        <p:tgtEl>
                                          <p:spTgt spid="158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960438"/>
            <a:ext cx="8229600" cy="1143000"/>
          </a:xfrm>
        </p:spPr>
        <p:txBody>
          <a:bodyPr/>
          <a:lstStyle/>
          <a:p>
            <a:pPr eaLnBrk="1" hangingPunct="1"/>
            <a:r>
              <a:rPr lang="en-US" smtClean="0">
                <a:solidFill>
                  <a:srgbClr val="FFFF00"/>
                </a:solidFill>
                <a:latin typeface="Times New Roman" pitchFamily="18" charset="0"/>
                <a:cs typeface="Times New Roman" pitchFamily="18" charset="0"/>
              </a:rPr>
              <a:t>How do spirals move and behave?</a:t>
            </a:r>
          </a:p>
        </p:txBody>
      </p:sp>
      <p:sp>
        <p:nvSpPr>
          <p:cNvPr id="270339" name="Rectangle 3"/>
          <p:cNvSpPr>
            <a:spLocks noGrp="1" noChangeArrowheads="1"/>
          </p:cNvSpPr>
          <p:nvPr>
            <p:ph type="body" idx="1"/>
          </p:nvPr>
        </p:nvSpPr>
        <p:spPr>
          <a:xfrm>
            <a:off x="1524000" y="2286000"/>
            <a:ext cx="6553200" cy="26670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They </a:t>
            </a:r>
            <a:r>
              <a:rPr lang="en-US" smtClean="0">
                <a:solidFill>
                  <a:srgbClr val="FFFF00"/>
                </a:solidFill>
                <a:latin typeface="Times New Roman" pitchFamily="18" charset="0"/>
                <a:cs typeface="Times New Roman" pitchFamily="18" charset="0"/>
              </a:rPr>
              <a:t>expand</a:t>
            </a:r>
            <a:r>
              <a:rPr lang="en-US" smtClean="0">
                <a:solidFill>
                  <a:schemeClr val="bg1"/>
                </a:solidFill>
                <a:latin typeface="Times New Roman" pitchFamily="18" charset="0"/>
                <a:cs typeface="Times New Roman" pitchFamily="18" charset="0"/>
              </a:rPr>
              <a:t> and </a:t>
            </a:r>
            <a:r>
              <a:rPr lang="en-US" smtClean="0">
                <a:solidFill>
                  <a:srgbClr val="FFFF00"/>
                </a:solidFill>
                <a:latin typeface="Times New Roman" pitchFamily="18" charset="0"/>
                <a:cs typeface="Times New Roman" pitchFamily="18" charset="0"/>
              </a:rPr>
              <a:t>contract</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have </a:t>
            </a:r>
            <a:r>
              <a:rPr lang="en-US" smtClean="0">
                <a:solidFill>
                  <a:srgbClr val="FFFF00"/>
                </a:solidFill>
                <a:latin typeface="Times New Roman" pitchFamily="18" charset="0"/>
                <a:cs typeface="Times New Roman" pitchFamily="18" charset="0"/>
              </a:rPr>
              <a:t>Fractal Dimensions</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They oscillate </a:t>
            </a:r>
            <a:r>
              <a:rPr lang="en-US" smtClean="0">
                <a:solidFill>
                  <a:srgbClr val="FFFF00"/>
                </a:solidFill>
                <a:latin typeface="Times New Roman" pitchFamily="18" charset="0"/>
                <a:cs typeface="Times New Roman" pitchFamily="18" charset="0"/>
              </a:rPr>
              <a:t>back</a:t>
            </a:r>
            <a:r>
              <a:rPr lang="en-US" smtClean="0">
                <a:solidFill>
                  <a:schemeClr val="bg1"/>
                </a:solidFill>
                <a:latin typeface="Times New Roman" pitchFamily="18" charset="0"/>
                <a:cs typeface="Times New Roman" pitchFamily="18" charset="0"/>
              </a:rPr>
              <a:t> and </a:t>
            </a:r>
            <a:r>
              <a:rPr lang="en-US" smtClean="0">
                <a:solidFill>
                  <a:srgbClr val="FFFF00"/>
                </a:solidFill>
                <a:latin typeface="Times New Roman" pitchFamily="18" charset="0"/>
                <a:cs typeface="Times New Roman" pitchFamily="18" charset="0"/>
              </a:rPr>
              <a:t>forth</a:t>
            </a:r>
            <a:r>
              <a:rPr lang="en-US" smtClean="0">
                <a:solidFill>
                  <a:schemeClr val="bg1"/>
                </a:solidFill>
                <a:latin typeface="Times New Roman" pitchFamily="18" charset="0"/>
                <a:cs typeface="Times New Roman" pitchFamily="18" charset="0"/>
              </a:rPr>
              <a:t> in orbits or waves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70338"/>
                                        </p:tgtEl>
                                        <p:attrNameLst>
                                          <p:attrName>style.visibility</p:attrName>
                                        </p:attrNameLst>
                                      </p:cBhvr>
                                      <p:to>
                                        <p:strVal val="visible"/>
                                      </p:to>
                                    </p:set>
                                    <p:anim calcmode="lin" valueType="num">
                                      <p:cBhvr additive="base">
                                        <p:cTn id="7" dur="500" fill="hold"/>
                                        <p:tgtEl>
                                          <p:spTgt spid="270338"/>
                                        </p:tgtEl>
                                        <p:attrNameLst>
                                          <p:attrName>ppt_x</p:attrName>
                                        </p:attrNameLst>
                                      </p:cBhvr>
                                      <p:tavLst>
                                        <p:tav tm="0">
                                          <p:val>
                                            <p:strVal val="#ppt_x"/>
                                          </p:val>
                                        </p:tav>
                                        <p:tav tm="100000">
                                          <p:val>
                                            <p:strVal val="#ppt_x"/>
                                          </p:val>
                                        </p:tav>
                                      </p:tavLst>
                                    </p:anim>
                                    <p:anim calcmode="lin" valueType="num">
                                      <p:cBhvr additive="base">
                                        <p:cTn id="8" dur="500" fill="hold"/>
                                        <p:tgtEl>
                                          <p:spTgt spid="2703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70339">
                                            <p:txEl>
                                              <p:pRg st="0" end="0"/>
                                            </p:txEl>
                                          </p:spTgt>
                                        </p:tgtEl>
                                        <p:attrNameLst>
                                          <p:attrName>style.visibility</p:attrName>
                                        </p:attrNameLst>
                                      </p:cBhvr>
                                      <p:to>
                                        <p:strVal val="visible"/>
                                      </p:to>
                                    </p:set>
                                    <p:anim calcmode="lin" valueType="num">
                                      <p:cBhvr additive="base">
                                        <p:cTn id="12" dur="500" fill="hold"/>
                                        <p:tgtEl>
                                          <p:spTgt spid="2703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0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0339">
                                            <p:txEl>
                                              <p:pRg st="1" end="1"/>
                                            </p:txEl>
                                          </p:spTgt>
                                        </p:tgtEl>
                                        <p:attrNameLst>
                                          <p:attrName>style.visibility</p:attrName>
                                        </p:attrNameLst>
                                      </p:cBhvr>
                                      <p:to>
                                        <p:strVal val="visible"/>
                                      </p:to>
                                    </p:set>
                                    <p:anim calcmode="lin" valueType="num">
                                      <p:cBhvr additive="base">
                                        <p:cTn id="18" dur="500" fill="hold"/>
                                        <p:tgtEl>
                                          <p:spTgt spid="27033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0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0339">
                                            <p:txEl>
                                              <p:pRg st="2" end="2"/>
                                            </p:txEl>
                                          </p:spTgt>
                                        </p:tgtEl>
                                        <p:attrNameLst>
                                          <p:attrName>style.visibility</p:attrName>
                                        </p:attrNameLst>
                                      </p:cBhvr>
                                      <p:to>
                                        <p:strVal val="visible"/>
                                      </p:to>
                                    </p:set>
                                    <p:anim calcmode="lin" valueType="num">
                                      <p:cBhvr additive="base">
                                        <p:cTn id="24" dur="500" fill="hold"/>
                                        <p:tgtEl>
                                          <p:spTgt spid="27033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0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P spid="27033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Expanding and Contracting Spirals (1)</a:t>
            </a:r>
          </a:p>
        </p:txBody>
      </p:sp>
      <p:pic>
        <p:nvPicPr>
          <p:cNvPr id="169995" name="Picture 11" descr="2spiral"/>
          <p:cNvPicPr>
            <a:picLocks noGrp="1" noChangeAspect="1" noChangeArrowheads="1" noCrop="1"/>
          </p:cNvPicPr>
          <p:nvPr>
            <p:ph sz="half" idx="1"/>
          </p:nvPr>
        </p:nvPicPr>
        <p:blipFill>
          <a:blip r:embed="rId3" cstate="print"/>
          <a:srcRect/>
          <a:stretch>
            <a:fillRect/>
          </a:stretch>
        </p:blipFill>
        <p:spPr>
          <a:xfrm>
            <a:off x="990600" y="1752600"/>
            <a:ext cx="3043238" cy="3043238"/>
          </a:xfrm>
          <a:noFill/>
        </p:spPr>
      </p:pic>
      <p:pic>
        <p:nvPicPr>
          <p:cNvPr id="170003" name="Picture 19" descr="1spiral"/>
          <p:cNvPicPr>
            <a:picLocks noGrp="1" noChangeAspect="1" noChangeArrowheads="1" noCrop="1"/>
          </p:cNvPicPr>
          <p:nvPr>
            <p:ph sz="half" idx="2"/>
          </p:nvPr>
        </p:nvPicPr>
        <p:blipFill>
          <a:blip r:embed="rId4" cstate="print"/>
          <a:srcRect/>
          <a:stretch>
            <a:fillRect/>
          </a:stretch>
        </p:blipFill>
        <p:spPr>
          <a:xfrm rot="60000">
            <a:off x="4953000" y="1752600"/>
            <a:ext cx="3043238" cy="3043238"/>
          </a:xfrm>
          <a:noFill/>
        </p:spPr>
      </p:pic>
      <p:sp>
        <p:nvSpPr>
          <p:cNvPr id="170005" name="Text Box 21"/>
          <p:cNvSpPr txBox="1">
            <a:spLocks noChangeArrowheads="1"/>
          </p:cNvSpPr>
          <p:nvPr/>
        </p:nvSpPr>
        <p:spPr bwMode="auto">
          <a:xfrm>
            <a:off x="1943100" y="5576888"/>
            <a:ext cx="5135563" cy="396875"/>
          </a:xfrm>
          <a:prstGeom prst="rect">
            <a:avLst/>
          </a:prstGeom>
          <a:noFill/>
          <a:ln w="9525">
            <a:noFill/>
            <a:miter lim="800000"/>
            <a:headEnd/>
            <a:tailEnd/>
          </a:ln>
        </p:spPr>
        <p:txBody>
          <a:bodyPr wrap="none">
            <a:spAutoFit/>
          </a:bodyPr>
          <a:lstStyle/>
          <a:p>
            <a:r>
              <a:rPr lang="en-US"/>
              <a:t>The periphery becomes the center and vice versa</a:t>
            </a:r>
          </a:p>
        </p:txBody>
      </p:sp>
      <p:sp>
        <p:nvSpPr>
          <p:cNvPr id="170006" name="Text Box 22"/>
          <p:cNvSpPr txBox="1">
            <a:spLocks noChangeArrowheads="1"/>
          </p:cNvSpPr>
          <p:nvPr/>
        </p:nvSpPr>
        <p:spPr bwMode="auto">
          <a:xfrm>
            <a:off x="2076450" y="4918075"/>
            <a:ext cx="727075" cy="457200"/>
          </a:xfrm>
          <a:prstGeom prst="rect">
            <a:avLst/>
          </a:prstGeom>
          <a:noFill/>
          <a:ln w="9525">
            <a:noFill/>
            <a:miter lim="800000"/>
            <a:headEnd/>
            <a:tailEnd/>
          </a:ln>
        </p:spPr>
        <p:txBody>
          <a:bodyPr wrap="none">
            <a:spAutoFit/>
          </a:bodyPr>
          <a:lstStyle/>
          <a:p>
            <a:r>
              <a:rPr lang="en-US" sz="2400"/>
              <a:t>YIN</a:t>
            </a:r>
          </a:p>
        </p:txBody>
      </p:sp>
      <p:sp>
        <p:nvSpPr>
          <p:cNvPr id="170007" name="Text Box 23"/>
          <p:cNvSpPr txBox="1">
            <a:spLocks noChangeArrowheads="1"/>
          </p:cNvSpPr>
          <p:nvPr/>
        </p:nvSpPr>
        <p:spPr bwMode="auto">
          <a:xfrm>
            <a:off x="6019800" y="4918075"/>
            <a:ext cx="1066800" cy="457200"/>
          </a:xfrm>
          <a:prstGeom prst="rect">
            <a:avLst/>
          </a:prstGeom>
          <a:noFill/>
          <a:ln w="9525">
            <a:noFill/>
            <a:miter lim="800000"/>
            <a:headEnd/>
            <a:tailEnd/>
          </a:ln>
        </p:spPr>
        <p:txBody>
          <a:bodyPr wrap="none">
            <a:spAutoFit/>
          </a:bodyPr>
          <a:lstStyle/>
          <a:p>
            <a:r>
              <a:rPr lang="en-US" sz="2400"/>
              <a:t>YANG</a:t>
            </a:r>
          </a:p>
        </p:txBody>
      </p:sp>
      <p:sp>
        <p:nvSpPr>
          <p:cNvPr id="170008" name="AutoShape 24"/>
          <p:cNvSpPr>
            <a:spLocks noChangeArrowheads="1"/>
          </p:cNvSpPr>
          <p:nvPr/>
        </p:nvSpPr>
        <p:spPr bwMode="auto">
          <a:xfrm>
            <a:off x="7086600" y="4953000"/>
            <a:ext cx="304800" cy="304800"/>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a:p>
        </p:txBody>
      </p:sp>
      <p:sp>
        <p:nvSpPr>
          <p:cNvPr id="170009" name="AutoShape 25"/>
          <p:cNvSpPr>
            <a:spLocks noChangeArrowheads="1"/>
          </p:cNvSpPr>
          <p:nvPr/>
        </p:nvSpPr>
        <p:spPr bwMode="auto">
          <a:xfrm>
            <a:off x="2819400" y="4953000"/>
            <a:ext cx="381000" cy="304800"/>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box(out)">
                                      <p:cBhvr>
                                        <p:cTn id="7" dur="500"/>
                                        <p:tgtEl>
                                          <p:spTgt spid="169986"/>
                                        </p:tgtEl>
                                      </p:cBhvr>
                                    </p:animEffect>
                                  </p:childTnLst>
                                </p:cTn>
                              </p:par>
                              <p:par>
                                <p:cTn id="8" presetID="10" presetClass="entr" presetSubtype="0" fill="hold" nodeType="withEffect">
                                  <p:stCondLst>
                                    <p:cond delay="0"/>
                                  </p:stCondLst>
                                  <p:childTnLst>
                                    <p:set>
                                      <p:cBhvr>
                                        <p:cTn id="9" dur="1" fill="hold">
                                          <p:stCondLst>
                                            <p:cond delay="0"/>
                                          </p:stCondLst>
                                        </p:cTn>
                                        <p:tgtEl>
                                          <p:spTgt spid="169995"/>
                                        </p:tgtEl>
                                        <p:attrNameLst>
                                          <p:attrName>style.visibility</p:attrName>
                                        </p:attrNameLst>
                                      </p:cBhvr>
                                      <p:to>
                                        <p:strVal val="visible"/>
                                      </p:to>
                                    </p:set>
                                    <p:animEffect transition="in" filter="fade">
                                      <p:cBhvr>
                                        <p:cTn id="10" dur="2000"/>
                                        <p:tgtEl>
                                          <p:spTgt spid="169995"/>
                                        </p:tgtEl>
                                      </p:cBhvr>
                                    </p:animEffect>
                                  </p:childTnLst>
                                </p:cTn>
                              </p:par>
                              <p:par>
                                <p:cTn id="11" presetID="10" presetClass="entr" presetSubtype="0" fill="hold" nodeType="withEffect">
                                  <p:stCondLst>
                                    <p:cond delay="0"/>
                                  </p:stCondLst>
                                  <p:childTnLst>
                                    <p:set>
                                      <p:cBhvr>
                                        <p:cTn id="12" dur="1" fill="hold">
                                          <p:stCondLst>
                                            <p:cond delay="0"/>
                                          </p:stCondLst>
                                        </p:cTn>
                                        <p:tgtEl>
                                          <p:spTgt spid="170003"/>
                                        </p:tgtEl>
                                        <p:attrNameLst>
                                          <p:attrName>style.visibility</p:attrName>
                                        </p:attrNameLst>
                                      </p:cBhvr>
                                      <p:to>
                                        <p:strVal val="visible"/>
                                      </p:to>
                                    </p:set>
                                    <p:animEffect transition="in" filter="fade">
                                      <p:cBhvr>
                                        <p:cTn id="13" dur="2000"/>
                                        <p:tgtEl>
                                          <p:spTgt spid="17000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70005"/>
                                        </p:tgtEl>
                                        <p:attrNameLst>
                                          <p:attrName>style.visibility</p:attrName>
                                        </p:attrNameLst>
                                      </p:cBhvr>
                                      <p:to>
                                        <p:strVal val="visible"/>
                                      </p:to>
                                    </p:set>
                                    <p:animEffect transition="in" filter="fade">
                                      <p:cBhvr>
                                        <p:cTn id="17" dur="2000"/>
                                        <p:tgtEl>
                                          <p:spTgt spid="170005"/>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170006"/>
                                        </p:tgtEl>
                                        <p:attrNameLst>
                                          <p:attrName>style.visibility</p:attrName>
                                        </p:attrNameLst>
                                      </p:cBhvr>
                                      <p:to>
                                        <p:strVal val="visible"/>
                                      </p:to>
                                    </p:set>
                                    <p:animEffect transition="in" filter="fade">
                                      <p:cBhvr>
                                        <p:cTn id="21" dur="2000"/>
                                        <p:tgtEl>
                                          <p:spTgt spid="17000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0007"/>
                                        </p:tgtEl>
                                        <p:attrNameLst>
                                          <p:attrName>style.visibility</p:attrName>
                                        </p:attrNameLst>
                                      </p:cBhvr>
                                      <p:to>
                                        <p:strVal val="visible"/>
                                      </p:to>
                                    </p:set>
                                    <p:animEffect transition="in" filter="fade">
                                      <p:cBhvr>
                                        <p:cTn id="24" dur="2000"/>
                                        <p:tgtEl>
                                          <p:spTgt spid="17000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0008"/>
                                        </p:tgtEl>
                                        <p:attrNameLst>
                                          <p:attrName>style.visibility</p:attrName>
                                        </p:attrNameLst>
                                      </p:cBhvr>
                                      <p:to>
                                        <p:strVal val="visible"/>
                                      </p:to>
                                    </p:set>
                                    <p:animEffect transition="in" filter="fade">
                                      <p:cBhvr>
                                        <p:cTn id="27" dur="2000"/>
                                        <p:tgtEl>
                                          <p:spTgt spid="17000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0009"/>
                                        </p:tgtEl>
                                        <p:attrNameLst>
                                          <p:attrName>style.visibility</p:attrName>
                                        </p:attrNameLst>
                                      </p:cBhvr>
                                      <p:to>
                                        <p:strVal val="visible"/>
                                      </p:to>
                                    </p:set>
                                    <p:animEffect transition="in" filter="fade">
                                      <p:cBhvr>
                                        <p:cTn id="30" dur="2000"/>
                                        <p:tgtEl>
                                          <p:spTgt spid="170009"/>
                                        </p:tgtEl>
                                      </p:cBhvr>
                                    </p:animEffect>
                                  </p:childTnLst>
                                </p:cTn>
                              </p:par>
                              <p:par>
                                <p:cTn id="31" presetID="8" presetClass="emph" presetSubtype="0" fill="hold" grpId="1" nodeType="withEffect">
                                  <p:stCondLst>
                                    <p:cond delay="0"/>
                                  </p:stCondLst>
                                  <p:childTnLst>
                                    <p:animRot by="10800000">
                                      <p:cBhvr>
                                        <p:cTn id="32" dur="500" fill="hold"/>
                                        <p:tgtEl>
                                          <p:spTgt spid="1700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70005" grpId="0"/>
      <p:bldP spid="170006" grpId="0"/>
      <p:bldP spid="170007" grpId="0"/>
      <p:bldP spid="170008" grpId="0" animBg="1"/>
      <p:bldP spid="170009" grpId="0" animBg="1"/>
      <p:bldP spid="170009"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Expanding and Contracting Spiral (2)</a:t>
            </a:r>
          </a:p>
        </p:txBody>
      </p:sp>
      <p:pic>
        <p:nvPicPr>
          <p:cNvPr id="165892" name="Picture 4" descr="spiral01"/>
          <p:cNvPicPr>
            <a:picLocks noGrp="1" noChangeAspect="1" noChangeArrowheads="1" noCrop="1"/>
          </p:cNvPicPr>
          <p:nvPr>
            <p:ph idx="1"/>
          </p:nvPr>
        </p:nvPicPr>
        <p:blipFill>
          <a:blip r:embed="rId3" cstate="print">
            <a:lum bright="44000" contrast="84000"/>
          </a:blip>
          <a:srcRect/>
          <a:stretch>
            <a:fillRect/>
          </a:stretch>
        </p:blipFill>
        <p:spPr>
          <a:xfrm>
            <a:off x="1905000" y="1600200"/>
            <a:ext cx="5257800" cy="39433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fade">
                                      <p:cBhvr>
                                        <p:cTn id="7" dur="2000"/>
                                        <p:tgtEl>
                                          <p:spTgt spid="16589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65890"/>
                                        </p:tgtEl>
                                        <p:attrNameLst>
                                          <p:attrName>style.visibility</p:attrName>
                                        </p:attrNameLst>
                                      </p:cBhvr>
                                      <p:to>
                                        <p:strVal val="visible"/>
                                      </p:to>
                                    </p:set>
                                    <p:animEffect transition="in" filter="box(out)">
                                      <p:cBhvr>
                                        <p:cTn id="10" dur="5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ohn-f-kennedy"/>
          <p:cNvPicPr>
            <a:picLocks noGrp="1" noChangeAspect="1" noChangeArrowheads="1"/>
          </p:cNvPicPr>
          <p:nvPr>
            <p:ph/>
          </p:nvPr>
        </p:nvPicPr>
        <p:blipFill>
          <a:blip r:embed="rId3" cstate="print"/>
          <a:srcRect/>
          <a:stretch>
            <a:fillRect/>
          </a:stretch>
        </p:blipFill>
        <p:spPr>
          <a:xfrm>
            <a:off x="838200" y="304800"/>
            <a:ext cx="7521575" cy="5851525"/>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in)">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ChangeArrowheads="1"/>
          </p:cNvSpPr>
          <p:nvPr/>
        </p:nvSpPr>
        <p:spPr bwMode="auto">
          <a:xfrm>
            <a:off x="457200" y="2362200"/>
            <a:ext cx="8229600" cy="1143000"/>
          </a:xfrm>
          <a:prstGeom prst="rect">
            <a:avLst/>
          </a:prstGeom>
          <a:noFill/>
          <a:ln w="9525">
            <a:noFill/>
            <a:miter lim="800000"/>
            <a:headEnd/>
            <a:tailEnd/>
          </a:ln>
        </p:spPr>
        <p:txBody>
          <a:bodyPr anchor="ctr"/>
          <a:lstStyle/>
          <a:p>
            <a:r>
              <a:rPr lang="en-US" sz="4000">
                <a:solidFill>
                  <a:srgbClr val="FFFF00"/>
                </a:solidFill>
              </a:rPr>
              <a:t>Spirals have Fractal Dimension</a:t>
            </a:r>
            <a:br>
              <a:rPr lang="en-US" sz="4000">
                <a:solidFill>
                  <a:srgbClr val="FFFF00"/>
                </a:solidFill>
              </a:rPr>
            </a:br>
            <a:r>
              <a:rPr lang="en-US" sz="2400"/>
              <a:t>The whole is mirrored in its parts and vice versa</a:t>
            </a:r>
            <a:endParaRPr lang="en-US"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9684">
                                            <p:txEl>
                                              <p:charRg st="0" end="31"/>
                                            </p:txEl>
                                          </p:spTgt>
                                        </p:tgtEl>
                                        <p:attrNameLst>
                                          <p:attrName>style.visibility</p:attrName>
                                        </p:attrNameLst>
                                      </p:cBhvr>
                                      <p:to>
                                        <p:strVal val="visible"/>
                                      </p:to>
                                    </p:set>
                                    <p:animEffect transition="in" filter="box(out)">
                                      <p:cBhvr>
                                        <p:cTn id="7" dur="500"/>
                                        <p:tgtEl>
                                          <p:spTgt spid="199684">
                                            <p:txEl>
                                              <p:charRg st="0" end="31"/>
                                            </p:txEl>
                                          </p:spTgt>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99684">
                                            <p:txEl>
                                              <p:charRg st="31" end="81"/>
                                            </p:txEl>
                                          </p:spTgt>
                                        </p:tgtEl>
                                        <p:attrNameLst>
                                          <p:attrName>style.visibility</p:attrName>
                                        </p:attrNameLst>
                                      </p:cBhvr>
                                      <p:to>
                                        <p:strVal val="visible"/>
                                      </p:to>
                                    </p:set>
                                    <p:animEffect transition="in" filter="box(out)">
                                      <p:cBhvr>
                                        <p:cTn id="11" dur="1000"/>
                                        <p:tgtEl>
                                          <p:spTgt spid="199684">
                                            <p:txEl>
                                              <p:charRg st="31" end="8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animated_fractal_cover"/>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05829" name="Rectangle 5"/>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The “Mandelbrot” Fractal Set</a:t>
            </a:r>
            <a:br>
              <a:rPr lang="en-US" sz="4000" smtClean="0">
                <a:solidFill>
                  <a:srgbClr val="FFFF00"/>
                </a:solidFill>
                <a:latin typeface="Times New Roman" pitchFamily="18" charset="0"/>
                <a:cs typeface="Times New Roman" pitchFamily="18" charset="0"/>
              </a:rPr>
            </a:br>
            <a:r>
              <a:rPr lang="en-US" sz="4000" i="1" smtClean="0">
                <a:solidFill>
                  <a:schemeClr val="bg1"/>
                </a:solidFill>
                <a:latin typeface="Times New Roman" pitchFamily="18" charset="0"/>
                <a:cs typeface="Times New Roman" pitchFamily="18" charset="0"/>
              </a:rPr>
              <a:t>(zoom in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05829"/>
                                        </p:tgtEl>
                                        <p:attrNameLst>
                                          <p:attrName>style.visibility</p:attrName>
                                        </p:attrNameLst>
                                      </p:cBhvr>
                                      <p:to>
                                        <p:strVal val="visible"/>
                                      </p:to>
                                    </p:set>
                                    <p:animEffect transition="in" filter="box(out)">
                                      <p:cBhvr>
                                        <p:cTn id="7" dur="500"/>
                                        <p:tgtEl>
                                          <p:spTgt spid="20582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05828"/>
                                        </p:tgtEl>
                                        <p:attrNameLst>
                                          <p:attrName>style.visibility</p:attrName>
                                        </p:attrNameLst>
                                      </p:cBhvr>
                                      <p:to>
                                        <p:strVal val="visible"/>
                                      </p:to>
                                    </p:set>
                                    <p:animEffect transition="in" filter="box(out)">
                                      <p:cBhvr>
                                        <p:cTn id="11" dur="500"/>
                                        <p:tgtEl>
                                          <p:spTgt spid="205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descr="animated_fractal"/>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eaLnBrk="1" hangingPunct="1"/>
            <a:r>
              <a:rPr lang="en-US" smtClean="0">
                <a:solidFill>
                  <a:schemeClr val="tx1"/>
                </a:solidFill>
                <a:latin typeface="Times New Roman" pitchFamily="18" charset="0"/>
                <a:cs typeface="Times New Roman" pitchFamily="18" charset="0"/>
              </a:rPr>
              <a:t>Wave motion of spirals</a:t>
            </a:r>
          </a:p>
        </p:txBody>
      </p:sp>
      <p:pic>
        <p:nvPicPr>
          <p:cNvPr id="274436" name="Picture 4" descr="sine_wave"/>
          <p:cNvPicPr>
            <a:picLocks noGrp="1" noChangeAspect="1" noChangeArrowheads="1"/>
          </p:cNvPicPr>
          <p:nvPr>
            <p:ph idx="1"/>
          </p:nvPr>
        </p:nvPicPr>
        <p:blipFill>
          <a:blip r:embed="rId3" cstate="print"/>
          <a:srcRect/>
          <a:stretch>
            <a:fillRect/>
          </a:stretch>
        </p:blipFill>
        <p:spPr>
          <a:xfrm>
            <a:off x="1447800" y="1828800"/>
            <a:ext cx="6019800" cy="41148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74434"/>
                                        </p:tgtEl>
                                        <p:attrNameLst>
                                          <p:attrName>style.visibility</p:attrName>
                                        </p:attrNameLst>
                                      </p:cBhvr>
                                      <p:to>
                                        <p:strVal val="visible"/>
                                      </p:to>
                                    </p:set>
                                    <p:anim calcmode="lin" valueType="num">
                                      <p:cBhvr additive="base">
                                        <p:cTn id="7" dur="500" fill="hold"/>
                                        <p:tgtEl>
                                          <p:spTgt spid="274434"/>
                                        </p:tgtEl>
                                        <p:attrNameLst>
                                          <p:attrName>ppt_x</p:attrName>
                                        </p:attrNameLst>
                                      </p:cBhvr>
                                      <p:tavLst>
                                        <p:tav tm="0">
                                          <p:val>
                                            <p:strVal val="#ppt_x"/>
                                          </p:val>
                                        </p:tav>
                                        <p:tav tm="100000">
                                          <p:val>
                                            <p:strVal val="#ppt_x"/>
                                          </p:val>
                                        </p:tav>
                                      </p:tavLst>
                                    </p:anim>
                                    <p:anim calcmode="lin" valueType="num">
                                      <p:cBhvr additive="base">
                                        <p:cTn id="8" dur="500" fill="hold"/>
                                        <p:tgtEl>
                                          <p:spTgt spid="27443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74436"/>
                                        </p:tgtEl>
                                        <p:attrNameLst>
                                          <p:attrName>style.visibility</p:attrName>
                                        </p:attrNameLst>
                                      </p:cBhvr>
                                      <p:to>
                                        <p:strVal val="visible"/>
                                      </p:to>
                                    </p:set>
                                    <p:animEffect transition="in" filter="fade">
                                      <p:cBhvr>
                                        <p:cTn id="11" dur="2000"/>
                                        <p:tgtEl>
                                          <p:spTgt spid="27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smtClean="0">
                <a:solidFill>
                  <a:srgbClr val="FFFF00"/>
                </a:solidFill>
                <a:latin typeface="Times New Roman" pitchFamily="18" charset="0"/>
                <a:cs typeface="Times New Roman" pitchFamily="18" charset="0"/>
              </a:rPr>
              <a:t>Spirals - Summary</a:t>
            </a:r>
          </a:p>
        </p:txBody>
      </p:sp>
      <p:sp>
        <p:nvSpPr>
          <p:cNvPr id="167939" name="Rectangle 3"/>
          <p:cNvSpPr>
            <a:spLocks noGrp="1" noChangeArrowheads="1"/>
          </p:cNvSpPr>
          <p:nvPr>
            <p:ph type="body" idx="1"/>
          </p:nvPr>
        </p:nvSpPr>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Expansion and Contraction (</a:t>
            </a:r>
            <a:r>
              <a:rPr lang="en-US" i="1" smtClean="0">
                <a:solidFill>
                  <a:srgbClr val="FFFF00"/>
                </a:solidFill>
                <a:latin typeface="Times New Roman" pitchFamily="18" charset="0"/>
                <a:cs typeface="Times New Roman" pitchFamily="18" charset="0"/>
              </a:rPr>
              <a:t>yin and yang</a:t>
            </a:r>
            <a:r>
              <a:rPr lang="en-US" smtClean="0">
                <a:solidFill>
                  <a:schemeClr val="bg1"/>
                </a:solidFill>
                <a:latin typeface="Times New Roman" pitchFamily="18" charset="0"/>
                <a:cs typeface="Times New Roman" pitchFamily="18" charset="0"/>
              </a:rPr>
              <a:t>)</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periphery becomes and center and center becomes the periphery (</a:t>
            </a:r>
            <a:r>
              <a:rPr lang="en-US" i="1" smtClean="0">
                <a:solidFill>
                  <a:srgbClr val="FFFF00"/>
                </a:solidFill>
                <a:latin typeface="Times New Roman" pitchFamily="18" charset="0"/>
                <a:cs typeface="Times New Roman" pitchFamily="18" charset="0"/>
              </a:rPr>
              <a:t>yin becomes yang and yang becomes yin</a:t>
            </a:r>
            <a:r>
              <a:rPr lang="en-US" smtClean="0">
                <a:solidFill>
                  <a:schemeClr val="bg1"/>
                </a:solidFill>
                <a:latin typeface="Times New Roman" pitchFamily="18" charset="0"/>
                <a:cs typeface="Times New Roman" pitchFamily="18" charset="0"/>
              </a:rPr>
              <a:t>) </a:t>
            </a:r>
          </a:p>
          <a:p>
            <a:pPr marL="1371600" lvl="2" indent="-457200" eaLnBrk="1" hangingPunct="1"/>
            <a:r>
              <a:rPr lang="en-US" smtClean="0">
                <a:solidFill>
                  <a:schemeClr val="bg1"/>
                </a:solidFill>
                <a:latin typeface="Times New Roman" pitchFamily="18" charset="0"/>
                <a:cs typeface="Times New Roman" pitchFamily="18" charset="0"/>
              </a:rPr>
              <a:t>Inside - Outside</a:t>
            </a:r>
          </a:p>
          <a:p>
            <a:pPr marL="1371600" lvl="2" indent="-457200" eaLnBrk="1" hangingPunct="1"/>
            <a:r>
              <a:rPr lang="en-US" smtClean="0">
                <a:solidFill>
                  <a:schemeClr val="bg1"/>
                </a:solidFill>
                <a:latin typeface="Times New Roman" pitchFamily="18" charset="0"/>
                <a:cs typeface="Times New Roman" pitchFamily="18" charset="0"/>
              </a:rPr>
              <a:t>Front - Back</a:t>
            </a:r>
          </a:p>
          <a:p>
            <a:pPr marL="1371600" lvl="2" indent="-457200" eaLnBrk="1" hangingPunct="1"/>
            <a:r>
              <a:rPr lang="en-US" smtClean="0">
                <a:solidFill>
                  <a:schemeClr val="bg1"/>
                </a:solidFill>
                <a:latin typeface="Times New Roman" pitchFamily="18" charset="0"/>
                <a:cs typeface="Times New Roman" pitchFamily="18" charset="0"/>
              </a:rPr>
              <a:t>Top – Bottom (up and down)</a:t>
            </a:r>
          </a:p>
          <a:p>
            <a:pPr marL="990600" lvl="1" indent="-533400" eaLnBrk="1" hangingPunct="1">
              <a:buFontTx/>
              <a:buNone/>
            </a:pPr>
            <a:r>
              <a:rPr lang="en-US" sz="2400" smtClean="0">
                <a:solidFill>
                  <a:schemeClr val="bg1"/>
                </a:solidFill>
                <a:latin typeface="Times New Roman" pitchFamily="18" charset="0"/>
                <a:cs typeface="Times New Roman" pitchFamily="18" charset="0"/>
              </a:rPr>
              <a:t>   All opposites are complementary and have direct correlation with 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additive="base">
                                        <p:cTn id="7" dur="500" fill="hold"/>
                                        <p:tgtEl>
                                          <p:spTgt spid="167938"/>
                                        </p:tgtEl>
                                        <p:attrNameLst>
                                          <p:attrName>ppt_x</p:attrName>
                                        </p:attrNameLst>
                                      </p:cBhvr>
                                      <p:tavLst>
                                        <p:tav tm="0">
                                          <p:val>
                                            <p:strVal val="#ppt_x"/>
                                          </p:val>
                                        </p:tav>
                                        <p:tav tm="100000">
                                          <p:val>
                                            <p:strVal val="#ppt_x"/>
                                          </p:val>
                                        </p:tav>
                                      </p:tavLst>
                                    </p:anim>
                                    <p:anim calcmode="lin" valueType="num">
                                      <p:cBhvr additive="base">
                                        <p:cTn id="8" dur="500" fill="hold"/>
                                        <p:tgtEl>
                                          <p:spTgt spid="1679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7939">
                                            <p:txEl>
                                              <p:pRg st="0" end="0"/>
                                            </p:txEl>
                                          </p:spTgt>
                                        </p:tgtEl>
                                        <p:attrNameLst>
                                          <p:attrName>style.visibility</p:attrName>
                                        </p:attrNameLst>
                                      </p:cBhvr>
                                      <p:to>
                                        <p:strVal val="visible"/>
                                      </p:to>
                                    </p:set>
                                    <p:anim calcmode="lin" valueType="num">
                                      <p:cBhvr additive="base">
                                        <p:cTn id="13"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7939">
                                            <p:txEl>
                                              <p:pRg st="1" end="1"/>
                                            </p:txEl>
                                          </p:spTgt>
                                        </p:tgtEl>
                                        <p:attrNameLst>
                                          <p:attrName>style.visibility</p:attrName>
                                        </p:attrNameLst>
                                      </p:cBhvr>
                                      <p:to>
                                        <p:strVal val="visible"/>
                                      </p:to>
                                    </p:set>
                                    <p:anim calcmode="lin" valueType="num">
                                      <p:cBhvr additive="base">
                                        <p:cTn id="19"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7939">
                                            <p:txEl>
                                              <p:pRg st="2" end="2"/>
                                            </p:txEl>
                                          </p:spTgt>
                                        </p:tgtEl>
                                        <p:attrNameLst>
                                          <p:attrName>style.visibility</p:attrName>
                                        </p:attrNameLst>
                                      </p:cBhvr>
                                      <p:to>
                                        <p:strVal val="visible"/>
                                      </p:to>
                                    </p:set>
                                    <p:anim calcmode="lin" valueType="num">
                                      <p:cBhvr additive="base">
                                        <p:cTn id="25"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167939">
                                            <p:txEl>
                                              <p:pRg st="3" end="3"/>
                                            </p:txEl>
                                          </p:spTgt>
                                        </p:tgtEl>
                                        <p:attrNameLst>
                                          <p:attrName>style.visibility</p:attrName>
                                        </p:attrNameLst>
                                      </p:cBhvr>
                                      <p:to>
                                        <p:strVal val="visible"/>
                                      </p:to>
                                    </p:set>
                                    <p:anim calcmode="lin" valueType="num">
                                      <p:cBhvr additive="base">
                                        <p:cTn id="30"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7939">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67939">
                                            <p:txEl>
                                              <p:pRg st="4" end="4"/>
                                            </p:txEl>
                                          </p:spTgt>
                                        </p:tgtEl>
                                        <p:attrNameLst>
                                          <p:attrName>style.visibility</p:attrName>
                                        </p:attrNameLst>
                                      </p:cBhvr>
                                      <p:to>
                                        <p:strVal val="visible"/>
                                      </p:to>
                                    </p:set>
                                    <p:anim calcmode="lin" valueType="num">
                                      <p:cBhvr additive="base">
                                        <p:cTn id="3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7939">
                                            <p:txEl>
                                              <p:pRg st="5" end="5"/>
                                            </p:txEl>
                                          </p:spTgt>
                                        </p:tgtEl>
                                        <p:attrNameLst>
                                          <p:attrName>style.visibility</p:attrName>
                                        </p:attrNameLst>
                                      </p:cBhvr>
                                      <p:to>
                                        <p:strVal val="visible"/>
                                      </p:to>
                                    </p:set>
                                    <p:anim calcmode="lin" valueType="num">
                                      <p:cBhvr additive="base">
                                        <p:cTn id="3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79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3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67200"/>
            <a:ext cx="8229600" cy="1143000"/>
          </a:xfrm>
        </p:spPr>
        <p:txBody>
          <a:bodyPr/>
          <a:lstStyle/>
          <a:p>
            <a:pPr eaLnBrk="1" hangingPunct="1"/>
            <a:r>
              <a:rPr lang="en-US" sz="3200" smtClean="0">
                <a:solidFill>
                  <a:schemeClr val="bg1"/>
                </a:solidFill>
                <a:latin typeface="Times New Roman" pitchFamily="18" charset="0"/>
                <a:cs typeface="Times New Roman" pitchFamily="18" charset="0"/>
              </a:rPr>
              <a:t>George Ohsawa called these observations of the Universe the “</a:t>
            </a:r>
            <a:r>
              <a:rPr lang="en-US" sz="3200" smtClean="0">
                <a:solidFill>
                  <a:srgbClr val="FFFF00"/>
                </a:solidFill>
                <a:latin typeface="Times New Roman" pitchFamily="18" charset="0"/>
                <a:cs typeface="Times New Roman" pitchFamily="18" charset="0"/>
              </a:rPr>
              <a:t>Unifying Principle</a:t>
            </a:r>
            <a:r>
              <a:rPr lang="en-US" sz="3200" smtClean="0">
                <a:solidFill>
                  <a:schemeClr val="bg1"/>
                </a:solidFill>
                <a:latin typeface="Times New Roman" pitchFamily="18" charset="0"/>
                <a:cs typeface="Times New Roman" pitchFamily="18" charset="0"/>
              </a:rPr>
              <a:t>”</a:t>
            </a:r>
          </a:p>
        </p:txBody>
      </p:sp>
      <p:sp>
        <p:nvSpPr>
          <p:cNvPr id="299012" name="Text Box 4"/>
          <p:cNvSpPr txBox="1">
            <a:spLocks noChangeArrowheads="1"/>
          </p:cNvSpPr>
          <p:nvPr/>
        </p:nvSpPr>
        <p:spPr bwMode="auto">
          <a:xfrm>
            <a:off x="1244600" y="5638800"/>
            <a:ext cx="6689725" cy="701675"/>
          </a:xfrm>
          <a:prstGeom prst="rect">
            <a:avLst/>
          </a:prstGeom>
          <a:noFill/>
          <a:ln w="9525">
            <a:noFill/>
            <a:miter lim="800000"/>
            <a:headEnd/>
            <a:tailEnd/>
          </a:ln>
        </p:spPr>
        <p:txBody>
          <a:bodyPr wrap="none">
            <a:spAutoFit/>
          </a:bodyPr>
          <a:lstStyle/>
          <a:p>
            <a:r>
              <a:rPr lang="en-US"/>
              <a:t>He also called it the “magic spectacles” or “Aladdin’s Lamp” or</a:t>
            </a:r>
          </a:p>
          <a:p>
            <a:r>
              <a:rPr lang="en-US"/>
              <a:t>The “treasure of all treasures”</a:t>
            </a:r>
          </a:p>
        </p:txBody>
      </p:sp>
      <p:pic>
        <p:nvPicPr>
          <p:cNvPr id="299013" name="Picture 5" descr="Portrait of George"/>
          <p:cNvPicPr>
            <a:picLocks noChangeAspect="1" noChangeArrowheads="1"/>
          </p:cNvPicPr>
          <p:nvPr/>
        </p:nvPicPr>
        <p:blipFill>
          <a:blip r:embed="rId3" cstate="print"/>
          <a:srcRect/>
          <a:stretch>
            <a:fillRect/>
          </a:stretch>
        </p:blipFill>
        <p:spPr bwMode="auto">
          <a:xfrm>
            <a:off x="3200400" y="381000"/>
            <a:ext cx="2832100" cy="3673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fade">
                                      <p:cBhvr>
                                        <p:cTn id="7" dur="2000"/>
                                        <p:tgtEl>
                                          <p:spTgt spid="29901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99010"/>
                                        </p:tgtEl>
                                        <p:attrNameLst>
                                          <p:attrName>style.visibility</p:attrName>
                                        </p:attrNameLst>
                                      </p:cBhvr>
                                      <p:to>
                                        <p:strVal val="visible"/>
                                      </p:to>
                                    </p:set>
                                    <p:animEffect transition="in" filter="box(out)">
                                      <p:cBhvr>
                                        <p:cTn id="10" dur="500"/>
                                        <p:tgtEl>
                                          <p:spTgt spid="299010"/>
                                        </p:tgtEl>
                                      </p:cBhvr>
                                    </p:animEffect>
                                  </p:childTnLst>
                                </p:cTn>
                              </p:par>
                            </p:childTnLst>
                          </p:cTn>
                        </p:par>
                        <p:par>
                          <p:cTn id="11" fill="hold">
                            <p:stCondLst>
                              <p:cond delay="2000"/>
                            </p:stCondLst>
                            <p:childTnLst>
                              <p:par>
                                <p:cTn id="12" presetID="4" presetClass="entr" presetSubtype="32" fill="hold" grpId="0" nodeType="afterEffect">
                                  <p:stCondLst>
                                    <p:cond delay="0"/>
                                  </p:stCondLst>
                                  <p:childTnLst>
                                    <p:set>
                                      <p:cBhvr>
                                        <p:cTn id="13" dur="1" fill="hold">
                                          <p:stCondLst>
                                            <p:cond delay="0"/>
                                          </p:stCondLst>
                                        </p:cTn>
                                        <p:tgtEl>
                                          <p:spTgt spid="299012"/>
                                        </p:tgtEl>
                                        <p:attrNameLst>
                                          <p:attrName>style.visibility</p:attrName>
                                        </p:attrNameLst>
                                      </p:cBhvr>
                                      <p:to>
                                        <p:strVal val="visible"/>
                                      </p:to>
                                    </p:set>
                                    <p:animEffect transition="in" filter="box(out)">
                                      <p:cBhvr>
                                        <p:cTn id="14" dur="500"/>
                                        <p:tgtEl>
                                          <p:spTgt spid="299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2990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Things that determine our constitution:</a:t>
            </a:r>
          </a:p>
        </p:txBody>
      </p:sp>
      <p:sp>
        <p:nvSpPr>
          <p:cNvPr id="301059" name="Rectangle 3"/>
          <p:cNvSpPr>
            <a:spLocks noGrp="1" noChangeArrowheads="1"/>
          </p:cNvSpPr>
          <p:nvPr>
            <p:ph type="body" idx="1"/>
          </p:nvPr>
        </p:nvSpPr>
        <p:spPr>
          <a:xfrm>
            <a:off x="1828800" y="1524000"/>
            <a:ext cx="6172200" cy="43434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Universe</a:t>
            </a:r>
            <a:r>
              <a:rPr lang="en-US" smtClean="0">
                <a:solidFill>
                  <a:schemeClr val="bg1"/>
                </a:solidFill>
                <a:latin typeface="Times New Roman" pitchFamily="18" charset="0"/>
                <a:cs typeface="Times New Roman" pitchFamily="18" charset="0"/>
              </a:rPr>
              <a:t> itself; its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a:t>
            </a:r>
            <a:r>
              <a:rPr lang="en-US" smtClean="0">
                <a:solidFill>
                  <a:srgbClr val="FFFF00"/>
                </a:solidFill>
                <a:latin typeface="Times New Roman" pitchFamily="18" charset="0"/>
                <a:cs typeface="Times New Roman" pitchFamily="18" charset="0"/>
              </a:rPr>
              <a:t>structure</a:t>
            </a:r>
            <a:r>
              <a:rPr lang="en-US" smtClean="0">
                <a:solidFill>
                  <a:schemeClr val="bg1"/>
                </a:solidFill>
                <a:latin typeface="Times New Roman" pitchFamily="18" charset="0"/>
                <a:cs typeface="Times New Roman" pitchFamily="18" charset="0"/>
              </a:rPr>
              <a:t> and how it </a:t>
            </a:r>
            <a:r>
              <a:rPr lang="en-US" smtClean="0">
                <a:solidFill>
                  <a:srgbClr val="FFFF00"/>
                </a:solidFill>
                <a:latin typeface="Times New Roman" pitchFamily="18" charset="0"/>
                <a:cs typeface="Times New Roman" pitchFamily="18" charset="0"/>
              </a:rPr>
              <a:t>behaves</a:t>
            </a:r>
            <a:r>
              <a:rPr lang="en-US" smtClean="0">
                <a:solidFill>
                  <a:schemeClr val="bg1"/>
                </a:solidFill>
                <a:latin typeface="Times New Roman" pitchFamily="18" charset="0"/>
                <a:cs typeface="Times New Roman" pitchFamily="18" charset="0"/>
              </a:rPr>
              <a:t>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Earth </a:t>
            </a:r>
            <a:r>
              <a:rPr lang="en-US" smtClean="0">
                <a:solidFill>
                  <a:schemeClr val="bg1"/>
                </a:solidFill>
                <a:latin typeface="Times New Roman" pitchFamily="18" charset="0"/>
                <a:cs typeface="Times New Roman" pitchFamily="18" charset="0"/>
              </a:rPr>
              <a:t>and its movements</a:t>
            </a:r>
          </a:p>
          <a:p>
            <a:pPr marL="609600" indent="-609600" eaLnBrk="1" hangingPunct="1">
              <a:buFontTx/>
              <a:buAutoNum type="arabicPeriod"/>
            </a:pPr>
            <a:r>
              <a:rPr lang="en-US" smtClean="0">
                <a:solidFill>
                  <a:srgbClr val="FFFF00"/>
                </a:solidFill>
                <a:latin typeface="Times New Roman" pitchFamily="18" charset="0"/>
                <a:cs typeface="Times New Roman" pitchFamily="18" charset="0"/>
              </a:rPr>
              <a:t>Life</a:t>
            </a:r>
            <a:r>
              <a:rPr lang="en-US" smtClean="0">
                <a:solidFill>
                  <a:schemeClr val="bg1"/>
                </a:solidFill>
                <a:latin typeface="Times New Roman" pitchFamily="18" charset="0"/>
                <a:cs typeface="Times New Roman" pitchFamily="18" charset="0"/>
              </a:rPr>
              <a:t> on earth and how </a:t>
            </a:r>
            <a:r>
              <a:rPr lang="en-US" smtClean="0">
                <a:solidFill>
                  <a:srgbClr val="FFFF00"/>
                </a:solidFill>
                <a:latin typeface="Times New Roman" pitchFamily="18" charset="0"/>
                <a:cs typeface="Times New Roman" pitchFamily="18" charset="0"/>
              </a:rPr>
              <a:t>humans</a:t>
            </a:r>
            <a:r>
              <a:rPr lang="en-US" smtClean="0">
                <a:solidFill>
                  <a:schemeClr val="bg1"/>
                </a:solidFill>
                <a:latin typeface="Times New Roman" pitchFamily="18" charset="0"/>
                <a:cs typeface="Times New Roman" pitchFamily="18" charset="0"/>
              </a:rPr>
              <a:t> came to be</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Our own </a:t>
            </a:r>
            <a:r>
              <a:rPr lang="en-US" smtClean="0">
                <a:solidFill>
                  <a:srgbClr val="FFFF00"/>
                </a:solidFill>
                <a:latin typeface="Times New Roman" pitchFamily="18" charset="0"/>
                <a:cs typeface="Times New Roman" pitchFamily="18" charset="0"/>
              </a:rPr>
              <a:t>embryological</a:t>
            </a:r>
            <a:r>
              <a:rPr lang="en-US" smtClean="0">
                <a:solidFill>
                  <a:schemeClr val="bg1"/>
                </a:solidFill>
                <a:latin typeface="Times New Roman" pitchFamily="18" charset="0"/>
                <a:cs typeface="Times New Roman" pitchFamily="18" charset="0"/>
              </a:rPr>
              <a:t> development</a:t>
            </a:r>
          </a:p>
        </p:txBody>
      </p:sp>
      <p:grpSp>
        <p:nvGrpSpPr>
          <p:cNvPr id="2" name="Group 7"/>
          <p:cNvGrpSpPr>
            <a:grpSpLocks/>
          </p:cNvGrpSpPr>
          <p:nvPr/>
        </p:nvGrpSpPr>
        <p:grpSpPr bwMode="auto">
          <a:xfrm>
            <a:off x="887413" y="1524000"/>
            <a:ext cx="609600" cy="533400"/>
            <a:chOff x="559" y="960"/>
            <a:chExt cx="384" cy="336"/>
          </a:xfrm>
        </p:grpSpPr>
        <p:sp>
          <p:nvSpPr>
            <p:cNvPr id="77829" name="Rectangle 4"/>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77830" name="Text Box 6"/>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1058"/>
                                        </p:tgtEl>
                                        <p:attrNameLst>
                                          <p:attrName>style.visibility</p:attrName>
                                        </p:attrNameLst>
                                      </p:cBhvr>
                                      <p:to>
                                        <p:strVal val="visible"/>
                                      </p:to>
                                    </p:set>
                                    <p:anim calcmode="lin" valueType="num">
                                      <p:cBhvr additive="base">
                                        <p:cTn id="7" dur="500" fill="hold"/>
                                        <p:tgtEl>
                                          <p:spTgt spid="301058"/>
                                        </p:tgtEl>
                                        <p:attrNameLst>
                                          <p:attrName>ppt_x</p:attrName>
                                        </p:attrNameLst>
                                      </p:cBhvr>
                                      <p:tavLst>
                                        <p:tav tm="0">
                                          <p:val>
                                            <p:strVal val="#ppt_x"/>
                                          </p:val>
                                        </p:tav>
                                        <p:tav tm="100000">
                                          <p:val>
                                            <p:strVal val="#ppt_x"/>
                                          </p:val>
                                        </p:tav>
                                      </p:tavLst>
                                    </p:anim>
                                    <p:anim calcmode="lin" valueType="num">
                                      <p:cBhvr additive="base">
                                        <p:cTn id="8" dur="500" fill="hold"/>
                                        <p:tgtEl>
                                          <p:spTgt spid="30105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1059">
                                            <p:txEl>
                                              <p:pRg st="0" end="0"/>
                                            </p:txEl>
                                          </p:spTgt>
                                        </p:tgtEl>
                                        <p:attrNameLst>
                                          <p:attrName>style.visibility</p:attrName>
                                        </p:attrNameLst>
                                      </p:cBhvr>
                                      <p:to>
                                        <p:strVal val="visible"/>
                                      </p:to>
                                    </p:set>
                                    <p:anim calcmode="lin" valueType="num">
                                      <p:cBhvr additive="base">
                                        <p:cTn id="11" dur="500" fill="hold"/>
                                        <p:tgtEl>
                                          <p:spTgt spid="3010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105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1059">
                                            <p:txEl>
                                              <p:pRg st="1" end="1"/>
                                            </p:txEl>
                                          </p:spTgt>
                                        </p:tgtEl>
                                        <p:attrNameLst>
                                          <p:attrName>style.visibility</p:attrName>
                                        </p:attrNameLst>
                                      </p:cBhvr>
                                      <p:to>
                                        <p:strVal val="visible"/>
                                      </p:to>
                                    </p:set>
                                    <p:anim calcmode="lin" valueType="num">
                                      <p:cBhvr additive="base">
                                        <p:cTn id="15" dur="500" fill="hold"/>
                                        <p:tgtEl>
                                          <p:spTgt spid="30105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105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1059">
                                            <p:txEl>
                                              <p:pRg st="2" end="2"/>
                                            </p:txEl>
                                          </p:spTgt>
                                        </p:tgtEl>
                                        <p:attrNameLst>
                                          <p:attrName>style.visibility</p:attrName>
                                        </p:attrNameLst>
                                      </p:cBhvr>
                                      <p:to>
                                        <p:strVal val="visible"/>
                                      </p:to>
                                    </p:set>
                                    <p:anim calcmode="lin" valueType="num">
                                      <p:cBhvr additive="base">
                                        <p:cTn id="19"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5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1059">
                                            <p:txEl>
                                              <p:pRg st="3" end="3"/>
                                            </p:txEl>
                                          </p:spTgt>
                                        </p:tgtEl>
                                        <p:attrNameLst>
                                          <p:attrName>style.visibility</p:attrName>
                                        </p:attrNameLst>
                                      </p:cBhvr>
                                      <p:to>
                                        <p:strVal val="visible"/>
                                      </p:to>
                                    </p:set>
                                    <p:anim calcmode="lin" valueType="num">
                                      <p:cBhvr additive="base">
                                        <p:cTn id="23"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1059">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p:bldP spid="30105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533400"/>
            <a:ext cx="8229600" cy="1143000"/>
          </a:xfrm>
        </p:spPr>
        <p:txBody>
          <a:bodyPr/>
          <a:lstStyle/>
          <a:p>
            <a:pPr eaLnBrk="1" hangingPunct="1"/>
            <a:r>
              <a:rPr lang="en-US" smtClean="0">
                <a:solidFill>
                  <a:srgbClr val="FFFF00"/>
                </a:solidFill>
                <a:latin typeface="Times New Roman" pitchFamily="18" charset="0"/>
                <a:cs typeface="Times New Roman" pitchFamily="18" charset="0"/>
              </a:rPr>
              <a:t>The five movements of the Earth</a:t>
            </a:r>
          </a:p>
        </p:txBody>
      </p:sp>
      <p:sp>
        <p:nvSpPr>
          <p:cNvPr id="283651" name="Rectangle 3"/>
          <p:cNvSpPr>
            <a:spLocks noGrp="1" noChangeArrowheads="1"/>
          </p:cNvSpPr>
          <p:nvPr>
            <p:ph type="body" idx="1"/>
          </p:nvPr>
        </p:nvSpPr>
        <p:spPr>
          <a:xfrm>
            <a:off x="914400" y="1981200"/>
            <a:ext cx="7162800" cy="3992563"/>
          </a:xfrm>
        </p:spPr>
        <p:txBody>
          <a:bodyPr/>
          <a:lstStyle/>
          <a:p>
            <a:pPr marL="990600" lvl="1" indent="-533400" eaLnBrk="1" hangingPunct="1">
              <a:buFontTx/>
              <a:buAutoNum type="arabicPeriod"/>
            </a:pPr>
            <a:r>
              <a:rPr lang="en-US" smtClean="0">
                <a:solidFill>
                  <a:schemeClr val="bg1"/>
                </a:solidFill>
                <a:latin typeface="Times New Roman" pitchFamily="18" charset="0"/>
                <a:cs typeface="Times New Roman" pitchFamily="18" charset="0"/>
              </a:rPr>
              <a:t>The movement of the galaxy (600 km/s)</a:t>
            </a:r>
          </a:p>
          <a:p>
            <a:pPr marL="990600" lvl="1" indent="-533400" eaLnBrk="1" hangingPunct="1">
              <a:buFontTx/>
              <a:buAutoNum type="arabicPeriod"/>
            </a:pPr>
            <a:r>
              <a:rPr lang="en-US" smtClean="0">
                <a:solidFill>
                  <a:schemeClr val="bg1"/>
                </a:solidFill>
                <a:latin typeface="Times New Roman" pitchFamily="18" charset="0"/>
                <a:cs typeface="Times New Roman" pitchFamily="18" charset="0"/>
              </a:rPr>
              <a:t>The orbit of the solar system around the galaxy (1 galactic year – 220 km/s)</a:t>
            </a:r>
          </a:p>
          <a:p>
            <a:pPr marL="990600" lvl="1" indent="-533400" eaLnBrk="1" hangingPunct="1">
              <a:buFontTx/>
              <a:buAutoNum type="arabicPeriod"/>
            </a:pPr>
            <a:r>
              <a:rPr lang="en-US" smtClean="0">
                <a:solidFill>
                  <a:schemeClr val="bg1"/>
                </a:solidFill>
                <a:latin typeface="Times New Roman" pitchFamily="18" charset="0"/>
                <a:cs typeface="Times New Roman" pitchFamily="18" charset="0"/>
              </a:rPr>
              <a:t>The orbit around the sun (29.78 km/s)</a:t>
            </a:r>
          </a:p>
          <a:p>
            <a:pPr marL="990600" lvl="1" indent="-533400" eaLnBrk="1" hangingPunct="1">
              <a:buFontTx/>
              <a:buAutoNum type="arabicPeriod"/>
            </a:pPr>
            <a:r>
              <a:rPr lang="en-US" smtClean="0">
                <a:solidFill>
                  <a:schemeClr val="bg1"/>
                </a:solidFill>
                <a:latin typeface="Times New Roman" pitchFamily="18" charset="0"/>
                <a:cs typeface="Times New Roman" pitchFamily="18" charset="0"/>
              </a:rPr>
              <a:t>Rotation of the earth (465 m/s)</a:t>
            </a:r>
          </a:p>
          <a:p>
            <a:pPr marL="990600" lvl="1" indent="-533400" eaLnBrk="1" hangingPunct="1">
              <a:buFontTx/>
              <a:buAutoNum type="arabicPeriod"/>
            </a:pPr>
            <a:r>
              <a:rPr lang="en-US" smtClean="0">
                <a:solidFill>
                  <a:schemeClr val="bg1"/>
                </a:solidFill>
                <a:latin typeface="Times New Roman" pitchFamily="18" charset="0"/>
                <a:cs typeface="Times New Roman" pitchFamily="18" charset="0"/>
              </a:rPr>
              <a:t>Precession of the Equinoxes (one orbit take 25,700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3651">
                                            <p:txEl>
                                              <p:pRg st="0" end="0"/>
                                            </p:txEl>
                                          </p:spTgt>
                                        </p:tgtEl>
                                        <p:attrNameLst>
                                          <p:attrName>style.visibility</p:attrName>
                                        </p:attrNameLst>
                                      </p:cBhvr>
                                      <p:to>
                                        <p:strVal val="visible"/>
                                      </p:to>
                                    </p:set>
                                    <p:anim calcmode="lin" valueType="num">
                                      <p:cBhvr additive="base">
                                        <p:cTn id="12" dur="500" fill="hold"/>
                                        <p:tgtEl>
                                          <p:spTgt spid="2836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3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3651">
                                            <p:txEl>
                                              <p:pRg st="1" end="1"/>
                                            </p:txEl>
                                          </p:spTgt>
                                        </p:tgtEl>
                                        <p:attrNameLst>
                                          <p:attrName>style.visibility</p:attrName>
                                        </p:attrNameLst>
                                      </p:cBhvr>
                                      <p:to>
                                        <p:strVal val="visible"/>
                                      </p:to>
                                    </p:set>
                                    <p:anim calcmode="lin" valueType="num">
                                      <p:cBhvr additive="base">
                                        <p:cTn id="18" dur="500" fill="hold"/>
                                        <p:tgtEl>
                                          <p:spTgt spid="28365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3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3651">
                                            <p:txEl>
                                              <p:pRg st="2" end="2"/>
                                            </p:txEl>
                                          </p:spTgt>
                                        </p:tgtEl>
                                        <p:attrNameLst>
                                          <p:attrName>style.visibility</p:attrName>
                                        </p:attrNameLst>
                                      </p:cBhvr>
                                      <p:to>
                                        <p:strVal val="visible"/>
                                      </p:to>
                                    </p:set>
                                    <p:anim calcmode="lin" valueType="num">
                                      <p:cBhvr additive="base">
                                        <p:cTn id="24" dur="500" fill="hold"/>
                                        <p:tgtEl>
                                          <p:spTgt spid="28365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83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83651">
                                            <p:txEl>
                                              <p:pRg st="3" end="3"/>
                                            </p:txEl>
                                          </p:spTgt>
                                        </p:tgtEl>
                                        <p:attrNameLst>
                                          <p:attrName>style.visibility</p:attrName>
                                        </p:attrNameLst>
                                      </p:cBhvr>
                                      <p:to>
                                        <p:strVal val="visible"/>
                                      </p:to>
                                    </p:set>
                                    <p:anim calcmode="lin" valueType="num">
                                      <p:cBhvr additive="base">
                                        <p:cTn id="30" dur="500" fill="hold"/>
                                        <p:tgtEl>
                                          <p:spTgt spid="283651">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83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3651">
                                            <p:txEl>
                                              <p:pRg st="4" end="4"/>
                                            </p:txEl>
                                          </p:spTgt>
                                        </p:tgtEl>
                                        <p:attrNameLst>
                                          <p:attrName>style.visibility</p:attrName>
                                        </p:attrNameLst>
                                      </p:cBhvr>
                                      <p:to>
                                        <p:strVal val="visible"/>
                                      </p:to>
                                    </p:set>
                                    <p:anim calcmode="lin" valueType="num">
                                      <p:cBhvr additive="base">
                                        <p:cTn id="36" dur="500" fill="hold"/>
                                        <p:tgtEl>
                                          <p:spTgt spid="283651">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83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P spid="28365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r>
              <a:rPr lang="en-US" sz="3600" smtClean="0">
                <a:solidFill>
                  <a:srgbClr val="FFFF00"/>
                </a:solidFill>
                <a:latin typeface="Times New Roman" pitchFamily="18" charset="0"/>
                <a:cs typeface="Times New Roman" pitchFamily="18" charset="0"/>
              </a:rPr>
              <a:t>1. Movement of our galaxy through space</a:t>
            </a:r>
          </a:p>
        </p:txBody>
      </p:sp>
      <p:sp>
        <p:nvSpPr>
          <p:cNvPr id="284675" name="Rectangle 3"/>
          <p:cNvSpPr>
            <a:spLocks noGrp="1" noChangeArrowheads="1"/>
          </p:cNvSpPr>
          <p:nvPr>
            <p:ph type="body" idx="1"/>
          </p:nvPr>
        </p:nvSpPr>
        <p:spPr/>
        <p:txBody>
          <a:bodyPr/>
          <a:lstStyle/>
          <a:p>
            <a:pPr eaLnBrk="1" hangingPunct="1"/>
            <a:r>
              <a:rPr lang="en-US" smtClean="0">
                <a:solidFill>
                  <a:schemeClr val="bg1"/>
                </a:solidFill>
                <a:latin typeface="Times New Roman" pitchFamily="18" charset="0"/>
                <a:cs typeface="Times New Roman" pitchFamily="18" charset="0"/>
              </a:rPr>
              <a:t>Our galaxy is thought to be moving through space at the rate of 600 km/s</a:t>
            </a:r>
          </a:p>
          <a:p>
            <a:pPr eaLnBrk="1" hangingPunct="1"/>
            <a:r>
              <a:rPr lang="en-US" smtClean="0">
                <a:solidFill>
                  <a:schemeClr val="bg1"/>
                </a:solidFill>
                <a:latin typeface="Times New Roman" pitchFamily="18" charset="0"/>
                <a:cs typeface="Times New Roman" pitchFamily="18" charset="0"/>
              </a:rPr>
              <a:t>That means that Earth is traveling at 51.84 million km per day, or more than 18.9 billion km per year, about 4.5 times its closest distance from Pluto.</a:t>
            </a:r>
          </a:p>
          <a:p>
            <a:pPr eaLnBrk="1" hangingPunct="1"/>
            <a:r>
              <a:rPr lang="en-US" smtClean="0">
                <a:solidFill>
                  <a:schemeClr val="bg1"/>
                </a:solidFill>
                <a:latin typeface="Times New Roman" pitchFamily="18" charset="0"/>
                <a:cs typeface="Times New Roman" pitchFamily="18" charset="0"/>
              </a:rPr>
              <a:t>The galaxy is thought to be moving toward the constellation Hydra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674"/>
                                        </p:tgtEl>
                                        <p:attrNameLst>
                                          <p:attrName>style.visibility</p:attrName>
                                        </p:attrNameLst>
                                      </p:cBhvr>
                                      <p:to>
                                        <p:strVal val="visible"/>
                                      </p:to>
                                    </p:set>
                                    <p:anim calcmode="lin" valueType="num">
                                      <p:cBhvr additive="base">
                                        <p:cTn id="7" dur="500" fill="hold"/>
                                        <p:tgtEl>
                                          <p:spTgt spid="284674"/>
                                        </p:tgtEl>
                                        <p:attrNameLst>
                                          <p:attrName>ppt_x</p:attrName>
                                        </p:attrNameLst>
                                      </p:cBhvr>
                                      <p:tavLst>
                                        <p:tav tm="0">
                                          <p:val>
                                            <p:strVal val="#ppt_x"/>
                                          </p:val>
                                        </p:tav>
                                        <p:tav tm="100000">
                                          <p:val>
                                            <p:strVal val="#ppt_x"/>
                                          </p:val>
                                        </p:tav>
                                      </p:tavLst>
                                    </p:anim>
                                    <p:anim calcmode="lin" valueType="num">
                                      <p:cBhvr additive="base">
                                        <p:cTn id="8" dur="500" fill="hold"/>
                                        <p:tgtEl>
                                          <p:spTgt spid="2846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4675">
                                            <p:txEl>
                                              <p:pRg st="0" end="0"/>
                                            </p:txEl>
                                          </p:spTgt>
                                        </p:tgtEl>
                                        <p:attrNameLst>
                                          <p:attrName>style.visibility</p:attrName>
                                        </p:attrNameLst>
                                      </p:cBhvr>
                                      <p:to>
                                        <p:strVal val="visible"/>
                                      </p:to>
                                    </p:set>
                                    <p:anim calcmode="lin" valueType="num">
                                      <p:cBhvr additive="base">
                                        <p:cTn id="12" dur="500" fill="hold"/>
                                        <p:tgtEl>
                                          <p:spTgt spid="28467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4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4675">
                                            <p:txEl>
                                              <p:pRg st="1" end="1"/>
                                            </p:txEl>
                                          </p:spTgt>
                                        </p:tgtEl>
                                        <p:attrNameLst>
                                          <p:attrName>style.visibility</p:attrName>
                                        </p:attrNameLst>
                                      </p:cBhvr>
                                      <p:to>
                                        <p:strVal val="visible"/>
                                      </p:to>
                                    </p:set>
                                    <p:anim calcmode="lin" valueType="num">
                                      <p:cBhvr additive="base">
                                        <p:cTn id="18" dur="500" fill="hold"/>
                                        <p:tgtEl>
                                          <p:spTgt spid="28467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4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4675">
                                            <p:txEl>
                                              <p:pRg st="2" end="2"/>
                                            </p:txEl>
                                          </p:spTgt>
                                        </p:tgtEl>
                                        <p:attrNameLst>
                                          <p:attrName>style.visibility</p:attrName>
                                        </p:attrNameLst>
                                      </p:cBhvr>
                                      <p:to>
                                        <p:strVal val="visible"/>
                                      </p:to>
                                    </p:set>
                                    <p:anim calcmode="lin" valueType="num">
                                      <p:cBhvr additive="base">
                                        <p:cTn id="24" dur="500" fill="hold"/>
                                        <p:tgtEl>
                                          <p:spTgt spid="28467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84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4" grpId="0"/>
      <p:bldP spid="28467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457200" y="1066800"/>
            <a:ext cx="8229600" cy="1143000"/>
          </a:xfrm>
        </p:spPr>
        <p:txBody>
          <a:bodyPr/>
          <a:lstStyle/>
          <a:p>
            <a:pPr eaLnBrk="1" hangingPunct="1"/>
            <a:r>
              <a:rPr lang="en-US" smtClean="0">
                <a:solidFill>
                  <a:srgbClr val="FFFF00"/>
                </a:solidFill>
                <a:latin typeface="Times New Roman" pitchFamily="18" charset="0"/>
                <a:cs typeface="Times New Roman" pitchFamily="18" charset="0"/>
              </a:rPr>
              <a:t>The Milky Way</a:t>
            </a:r>
          </a:p>
        </p:txBody>
      </p:sp>
      <p:pic>
        <p:nvPicPr>
          <p:cNvPr id="306180" name="Picture 4" descr="Milkyway_pan1"/>
          <p:cNvPicPr>
            <a:picLocks noGrp="1" noChangeAspect="1" noChangeArrowheads="1"/>
          </p:cNvPicPr>
          <p:nvPr>
            <p:ph idx="1"/>
          </p:nvPr>
        </p:nvPicPr>
        <p:blipFill>
          <a:blip r:embed="rId3" cstate="print"/>
          <a:srcRect/>
          <a:stretch>
            <a:fillRect/>
          </a:stretch>
        </p:blipFill>
        <p:spPr>
          <a:xfrm>
            <a:off x="457200" y="2514600"/>
            <a:ext cx="8229600" cy="17637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6178"/>
                                        </p:tgtEl>
                                        <p:attrNameLst>
                                          <p:attrName>style.visibility</p:attrName>
                                        </p:attrNameLst>
                                      </p:cBhvr>
                                      <p:to>
                                        <p:strVal val="visible"/>
                                      </p:to>
                                    </p:set>
                                    <p:anim calcmode="lin" valueType="num">
                                      <p:cBhvr additive="base">
                                        <p:cTn id="7" dur="500" fill="hold"/>
                                        <p:tgtEl>
                                          <p:spTgt spid="306178"/>
                                        </p:tgtEl>
                                        <p:attrNameLst>
                                          <p:attrName>ppt_x</p:attrName>
                                        </p:attrNameLst>
                                      </p:cBhvr>
                                      <p:tavLst>
                                        <p:tav tm="0">
                                          <p:val>
                                            <p:strVal val="#ppt_x"/>
                                          </p:val>
                                        </p:tav>
                                        <p:tav tm="100000">
                                          <p:val>
                                            <p:strVal val="#ppt_x"/>
                                          </p:val>
                                        </p:tav>
                                      </p:tavLst>
                                    </p:anim>
                                    <p:anim calcmode="lin" valueType="num">
                                      <p:cBhvr additive="base">
                                        <p:cTn id="8" dur="500" fill="hold"/>
                                        <p:tgtEl>
                                          <p:spTgt spid="306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6180"/>
                                        </p:tgtEl>
                                        <p:attrNameLst>
                                          <p:attrName>style.visibility</p:attrName>
                                        </p:attrNameLst>
                                      </p:cBhvr>
                                      <p:to>
                                        <p:strVal val="visible"/>
                                      </p:to>
                                    </p:set>
                                    <p:animEffect transition="in" filter="fade">
                                      <p:cBhvr>
                                        <p:cTn id="12" dur="2000"/>
                                        <p:tgtEl>
                                          <p:spTgt spid="306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kennedys_dallas1"/>
          <p:cNvPicPr>
            <a:picLocks noGrp="1" noChangeAspect="1" noChangeArrowheads="1"/>
          </p:cNvPicPr>
          <p:nvPr>
            <p:ph/>
          </p:nvPr>
        </p:nvPicPr>
        <p:blipFill>
          <a:blip r:embed="rId3" cstate="print"/>
          <a:srcRect/>
          <a:stretch>
            <a:fillRect/>
          </a:stretch>
        </p:blipFill>
        <p:spPr>
          <a:xfrm>
            <a:off x="2428875" y="1833563"/>
            <a:ext cx="4286250" cy="2733675"/>
          </a:xfrm>
          <a:noFill/>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71012"/>
                                        </p:tgtEl>
                                        <p:attrNameLst>
                                          <p:attrName>style.visibility</p:attrName>
                                        </p:attrNameLst>
                                      </p:cBhvr>
                                      <p:to>
                                        <p:strVal val="visible"/>
                                      </p:to>
                                    </p:set>
                                    <p:animEffect transition="in" filter="box(in)">
                                      <p:cBhvr>
                                        <p:cTn id="7" dur="500"/>
                                        <p:tgtEl>
                                          <p:spTgt spid="17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latin typeface="Times New Roman" pitchFamily="18" charset="0"/>
                <a:cs typeface="Times New Roman" pitchFamily="18" charset="0"/>
              </a:rPr>
              <a:t>The Milky Way Galaxy: Our Home</a:t>
            </a:r>
          </a:p>
        </p:txBody>
      </p:sp>
      <p:pic>
        <p:nvPicPr>
          <p:cNvPr id="304132" name="Picture 4" descr="milkyway_twin"/>
          <p:cNvPicPr>
            <a:picLocks noGrp="1" noChangeAspect="1" noChangeArrowheads="1"/>
          </p:cNvPicPr>
          <p:nvPr>
            <p:ph idx="1"/>
          </p:nvPr>
        </p:nvPicPr>
        <p:blipFill>
          <a:blip r:embed="rId3" cstate="print"/>
          <a:srcRect/>
          <a:stretch>
            <a:fillRect/>
          </a:stretch>
        </p:blipFill>
        <p:spPr>
          <a:xfrm>
            <a:off x="0" y="1066800"/>
            <a:ext cx="9144000" cy="4756150"/>
          </a:xfrm>
          <a:noFill/>
        </p:spPr>
      </p:pic>
      <p:sp>
        <p:nvSpPr>
          <p:cNvPr id="304134" name="Text Box 6"/>
          <p:cNvSpPr txBox="1">
            <a:spLocks noChangeArrowheads="1"/>
          </p:cNvSpPr>
          <p:nvPr/>
        </p:nvSpPr>
        <p:spPr bwMode="auto">
          <a:xfrm>
            <a:off x="1717675" y="6186488"/>
            <a:ext cx="5738813" cy="396875"/>
          </a:xfrm>
          <a:prstGeom prst="rect">
            <a:avLst/>
          </a:prstGeom>
          <a:noFill/>
          <a:ln w="9525">
            <a:noFill/>
            <a:miter lim="800000"/>
            <a:headEnd/>
            <a:tailEnd/>
          </a:ln>
        </p:spPr>
        <p:txBody>
          <a:bodyPr wrap="none">
            <a:spAutoFit/>
          </a:bodyPr>
          <a:lstStyle/>
          <a:p>
            <a:r>
              <a:rPr lang="en-US"/>
              <a:t>Being a spiral, it has contractive and expansive motion</a:t>
            </a:r>
          </a:p>
        </p:txBody>
      </p:sp>
      <p:grpSp>
        <p:nvGrpSpPr>
          <p:cNvPr id="2" name="Group 11"/>
          <p:cNvGrpSpPr>
            <a:grpSpLocks/>
          </p:cNvGrpSpPr>
          <p:nvPr/>
        </p:nvGrpSpPr>
        <p:grpSpPr bwMode="auto">
          <a:xfrm>
            <a:off x="838200" y="3429000"/>
            <a:ext cx="7620000" cy="0"/>
            <a:chOff x="528" y="2160"/>
            <a:chExt cx="4800" cy="0"/>
          </a:xfrm>
        </p:grpSpPr>
        <p:sp>
          <p:nvSpPr>
            <p:cNvPr id="81931" name="Line 7"/>
            <p:cNvSpPr>
              <a:spLocks noChangeShapeType="1"/>
            </p:cNvSpPr>
            <p:nvPr/>
          </p:nvSpPr>
          <p:spPr bwMode="auto">
            <a:xfrm>
              <a:off x="528" y="2160"/>
              <a:ext cx="1056" cy="0"/>
            </a:xfrm>
            <a:prstGeom prst="line">
              <a:avLst/>
            </a:prstGeom>
            <a:noFill/>
            <a:ln w="9525">
              <a:solidFill>
                <a:srgbClr val="FFFF00"/>
              </a:solidFill>
              <a:round/>
              <a:headEnd/>
              <a:tailEnd type="triangle" w="med" len="med"/>
            </a:ln>
          </p:spPr>
          <p:txBody>
            <a:bodyPr/>
            <a:lstStyle/>
            <a:p>
              <a:endParaRPr lang="en-US"/>
            </a:p>
          </p:txBody>
        </p:sp>
        <p:sp>
          <p:nvSpPr>
            <p:cNvPr id="81932" name="Line 8"/>
            <p:cNvSpPr>
              <a:spLocks noChangeShapeType="1"/>
            </p:cNvSpPr>
            <p:nvPr/>
          </p:nvSpPr>
          <p:spPr bwMode="auto">
            <a:xfrm flipH="1">
              <a:off x="4128" y="2160"/>
              <a:ext cx="1200" cy="0"/>
            </a:xfrm>
            <a:prstGeom prst="line">
              <a:avLst/>
            </a:prstGeom>
            <a:noFill/>
            <a:ln w="9525">
              <a:solidFill>
                <a:srgbClr val="FFFF00"/>
              </a:solidFill>
              <a:round/>
              <a:headEnd/>
              <a:tailEnd type="triangle" w="med" len="med"/>
            </a:ln>
          </p:spPr>
          <p:txBody>
            <a:bodyPr/>
            <a:lstStyle/>
            <a:p>
              <a:endParaRPr lang="en-US"/>
            </a:p>
          </p:txBody>
        </p:sp>
      </p:grpSp>
      <p:grpSp>
        <p:nvGrpSpPr>
          <p:cNvPr id="3" name="Group 12"/>
          <p:cNvGrpSpPr>
            <a:grpSpLocks/>
          </p:cNvGrpSpPr>
          <p:nvPr/>
        </p:nvGrpSpPr>
        <p:grpSpPr bwMode="auto">
          <a:xfrm>
            <a:off x="3124200" y="3429000"/>
            <a:ext cx="2971800" cy="0"/>
            <a:chOff x="1968" y="2160"/>
            <a:chExt cx="1872" cy="0"/>
          </a:xfrm>
        </p:grpSpPr>
        <p:sp>
          <p:nvSpPr>
            <p:cNvPr id="81929" name="Line 9"/>
            <p:cNvSpPr>
              <a:spLocks noChangeShapeType="1"/>
            </p:cNvSpPr>
            <p:nvPr/>
          </p:nvSpPr>
          <p:spPr bwMode="auto">
            <a:xfrm>
              <a:off x="3120" y="2160"/>
              <a:ext cx="720" cy="0"/>
            </a:xfrm>
            <a:prstGeom prst="line">
              <a:avLst/>
            </a:prstGeom>
            <a:noFill/>
            <a:ln w="9525">
              <a:solidFill>
                <a:srgbClr val="FFFF00"/>
              </a:solidFill>
              <a:round/>
              <a:headEnd/>
              <a:tailEnd type="triangle" w="med" len="med"/>
            </a:ln>
          </p:spPr>
          <p:txBody>
            <a:bodyPr/>
            <a:lstStyle/>
            <a:p>
              <a:endParaRPr lang="en-US"/>
            </a:p>
          </p:txBody>
        </p:sp>
        <p:sp>
          <p:nvSpPr>
            <p:cNvPr id="81930" name="Line 10"/>
            <p:cNvSpPr>
              <a:spLocks noChangeShapeType="1"/>
            </p:cNvSpPr>
            <p:nvPr/>
          </p:nvSpPr>
          <p:spPr bwMode="auto">
            <a:xfrm flipH="1">
              <a:off x="1968" y="2160"/>
              <a:ext cx="720" cy="0"/>
            </a:xfrm>
            <a:prstGeom prst="line">
              <a:avLst/>
            </a:prstGeom>
            <a:noFill/>
            <a:ln w="9525">
              <a:solidFill>
                <a:srgbClr val="FFFF00"/>
              </a:solidFill>
              <a:round/>
              <a:headEnd/>
              <a:tailEnd type="triangle" w="med" len="med"/>
            </a:ln>
          </p:spPr>
          <p:txBody>
            <a:bodyPr/>
            <a:lstStyle/>
            <a:p>
              <a:endParaRPr lang="en-US"/>
            </a:p>
          </p:txBody>
        </p:sp>
      </p:grpSp>
      <p:sp>
        <p:nvSpPr>
          <p:cNvPr id="304141" name="Text Box 13"/>
          <p:cNvSpPr txBox="1">
            <a:spLocks noChangeArrowheads="1"/>
          </p:cNvSpPr>
          <p:nvPr/>
        </p:nvSpPr>
        <p:spPr bwMode="auto">
          <a:xfrm>
            <a:off x="3217863" y="4479925"/>
            <a:ext cx="2873375" cy="396875"/>
          </a:xfrm>
          <a:prstGeom prst="rect">
            <a:avLst/>
          </a:prstGeom>
          <a:noFill/>
          <a:ln w="9525">
            <a:noFill/>
            <a:miter lim="800000"/>
            <a:headEnd/>
            <a:tailEnd/>
          </a:ln>
        </p:spPr>
        <p:txBody>
          <a:bodyPr wrap="none">
            <a:spAutoFit/>
          </a:bodyPr>
          <a:lstStyle/>
          <a:p>
            <a:r>
              <a:rPr lang="en-US"/>
              <a:t>Contractive (yang) motion</a:t>
            </a:r>
          </a:p>
        </p:txBody>
      </p:sp>
      <p:sp>
        <p:nvSpPr>
          <p:cNvPr id="304142" name="Text Box 14"/>
          <p:cNvSpPr txBox="1">
            <a:spLocks noChangeArrowheads="1"/>
          </p:cNvSpPr>
          <p:nvPr/>
        </p:nvSpPr>
        <p:spPr bwMode="auto">
          <a:xfrm>
            <a:off x="3362325" y="4052888"/>
            <a:ext cx="2578100" cy="396875"/>
          </a:xfrm>
          <a:prstGeom prst="rect">
            <a:avLst/>
          </a:prstGeom>
          <a:noFill/>
          <a:ln w="9525">
            <a:noFill/>
            <a:miter lim="800000"/>
            <a:headEnd/>
            <a:tailEnd/>
          </a:ln>
        </p:spPr>
        <p:txBody>
          <a:bodyPr wrap="none">
            <a:spAutoFit/>
          </a:bodyPr>
          <a:lstStyle/>
          <a:p>
            <a:r>
              <a:rPr lang="en-US"/>
              <a:t>Expansive (yin) motion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4130"/>
                                        </p:tgtEl>
                                        <p:attrNameLst>
                                          <p:attrName>style.visibility</p:attrName>
                                        </p:attrNameLst>
                                      </p:cBhvr>
                                      <p:to>
                                        <p:strVal val="visible"/>
                                      </p:to>
                                    </p:set>
                                    <p:anim calcmode="lin" valueType="num">
                                      <p:cBhvr additive="base">
                                        <p:cTn id="7" dur="500" fill="hold"/>
                                        <p:tgtEl>
                                          <p:spTgt spid="304130"/>
                                        </p:tgtEl>
                                        <p:attrNameLst>
                                          <p:attrName>ppt_x</p:attrName>
                                        </p:attrNameLst>
                                      </p:cBhvr>
                                      <p:tavLst>
                                        <p:tav tm="0">
                                          <p:val>
                                            <p:strVal val="#ppt_x"/>
                                          </p:val>
                                        </p:tav>
                                        <p:tav tm="100000">
                                          <p:val>
                                            <p:strVal val="#ppt_x"/>
                                          </p:val>
                                        </p:tav>
                                      </p:tavLst>
                                    </p:anim>
                                    <p:anim calcmode="lin" valueType="num">
                                      <p:cBhvr additive="base">
                                        <p:cTn id="8" dur="500" fill="hold"/>
                                        <p:tgtEl>
                                          <p:spTgt spid="30413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04132"/>
                                        </p:tgtEl>
                                        <p:attrNameLst>
                                          <p:attrName>style.visibility</p:attrName>
                                        </p:attrNameLst>
                                      </p:cBhvr>
                                      <p:to>
                                        <p:strVal val="visible"/>
                                      </p:to>
                                    </p:set>
                                    <p:animEffect transition="in" filter="fade">
                                      <p:cBhvr>
                                        <p:cTn id="11" dur="1000"/>
                                        <p:tgtEl>
                                          <p:spTgt spid="30413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04134"/>
                                        </p:tgtEl>
                                        <p:attrNameLst>
                                          <p:attrName>style.visibility</p:attrName>
                                        </p:attrNameLst>
                                      </p:cBhvr>
                                      <p:to>
                                        <p:strVal val="visible"/>
                                      </p:to>
                                    </p:set>
                                    <p:anim calcmode="lin" valueType="num">
                                      <p:cBhvr additive="base">
                                        <p:cTn id="15" dur="500" fill="hold"/>
                                        <p:tgtEl>
                                          <p:spTgt spid="304134"/>
                                        </p:tgtEl>
                                        <p:attrNameLst>
                                          <p:attrName>ppt_x</p:attrName>
                                        </p:attrNameLst>
                                      </p:cBhvr>
                                      <p:tavLst>
                                        <p:tav tm="0">
                                          <p:val>
                                            <p:strVal val="#ppt_x"/>
                                          </p:val>
                                        </p:tav>
                                        <p:tav tm="100000">
                                          <p:val>
                                            <p:strVal val="#ppt_x"/>
                                          </p:val>
                                        </p:tav>
                                      </p:tavLst>
                                    </p:anim>
                                    <p:anim calcmode="lin" valueType="num">
                                      <p:cBhvr additive="base">
                                        <p:cTn id="16" dur="500" fill="hold"/>
                                        <p:tgtEl>
                                          <p:spTgt spid="3041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in)">
                                      <p:cBhvr>
                                        <p:cTn id="21" dur="500"/>
                                        <p:tgtEl>
                                          <p:spTgt spid="2"/>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04141">
                                            <p:txEl>
                                              <p:pRg st="0" end="0"/>
                                            </p:txEl>
                                          </p:spTgt>
                                        </p:tgtEl>
                                        <p:attrNameLst>
                                          <p:attrName>style.visibility</p:attrName>
                                        </p:attrNameLst>
                                      </p:cBhvr>
                                      <p:to>
                                        <p:strVal val="visible"/>
                                      </p:to>
                                    </p:set>
                                    <p:animEffect transition="in" filter="box(in)">
                                      <p:cBhvr>
                                        <p:cTn id="24" dur="500"/>
                                        <p:tgtEl>
                                          <p:spTgt spid="30414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nodeType="clickEffect">
                                  <p:stCondLst>
                                    <p:cond delay="0"/>
                                  </p:stCondLst>
                                  <p:childTnLst>
                                    <p:animEffect transition="out" filter="box(in)">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500"/>
                                        <p:tgtEl>
                                          <p:spTgt spid="304141">
                                            <p:txEl>
                                              <p:pRg st="0" end="0"/>
                                            </p:txEl>
                                          </p:spTgt>
                                        </p:tgtEl>
                                      </p:cBhvr>
                                    </p:animEffect>
                                    <p:set>
                                      <p:cBhvr>
                                        <p:cTn id="32" dur="1" fill="hold">
                                          <p:stCondLst>
                                            <p:cond delay="499"/>
                                          </p:stCondLst>
                                        </p:cTn>
                                        <p:tgtEl>
                                          <p:spTgt spid="304141">
                                            <p:txEl>
                                              <p:pRg st="0" end="0"/>
                                            </p:txEl>
                                          </p:spTgt>
                                        </p:tgtEl>
                                        <p:attrNameLst>
                                          <p:attrName>style.visibility</p:attrName>
                                        </p:attrNameLst>
                                      </p:cBhvr>
                                      <p:to>
                                        <p:strVal val="hidden"/>
                                      </p:to>
                                    </p:set>
                                  </p:childTnLst>
                                </p:cTn>
                              </p:par>
                              <p:par>
                                <p:cTn id="33" presetID="4" presetClass="entr" presetSubtype="32"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ox(out)">
                                      <p:cBhvr>
                                        <p:cTn id="35" dur="500"/>
                                        <p:tgtEl>
                                          <p:spTgt spid="3"/>
                                        </p:tgtEl>
                                      </p:cBhvr>
                                    </p:animEffect>
                                  </p:childTnLst>
                                </p:cTn>
                              </p:par>
                              <p:par>
                                <p:cTn id="36" presetID="4" presetClass="entr" presetSubtype="32" fill="hold" grpId="0" nodeType="withEffect">
                                  <p:stCondLst>
                                    <p:cond delay="0"/>
                                  </p:stCondLst>
                                  <p:childTnLst>
                                    <p:set>
                                      <p:cBhvr>
                                        <p:cTn id="37" dur="1" fill="hold">
                                          <p:stCondLst>
                                            <p:cond delay="0"/>
                                          </p:stCondLst>
                                        </p:cTn>
                                        <p:tgtEl>
                                          <p:spTgt spid="304142"/>
                                        </p:tgtEl>
                                        <p:attrNameLst>
                                          <p:attrName>style.visibility</p:attrName>
                                        </p:attrNameLst>
                                      </p:cBhvr>
                                      <p:to>
                                        <p:strVal val="visible"/>
                                      </p:to>
                                    </p:set>
                                    <p:animEffect transition="in" filter="box(out)">
                                      <p:cBhvr>
                                        <p:cTn id="38" dur="500"/>
                                        <p:tgtEl>
                                          <p:spTgt spid="304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p:bldP spid="304134" grpId="0"/>
      <p:bldP spid="304141" grpId="0" build="allAtOnce"/>
      <p:bldP spid="30414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152400"/>
            <a:ext cx="8229600" cy="762000"/>
          </a:xfrm>
        </p:spPr>
        <p:txBody>
          <a:bodyPr/>
          <a:lstStyle/>
          <a:p>
            <a:pPr eaLnBrk="1" hangingPunct="1"/>
            <a:r>
              <a:rPr lang="en-US" sz="2400" smtClean="0">
                <a:solidFill>
                  <a:srgbClr val="FFFF00"/>
                </a:solidFill>
                <a:latin typeface="Times New Roman" pitchFamily="18" charset="0"/>
                <a:cs typeface="Times New Roman" pitchFamily="18" charset="0"/>
              </a:rPr>
              <a:t>2. The orbit of our solar system around the Milky Way galaxy</a:t>
            </a:r>
          </a:p>
        </p:txBody>
      </p:sp>
      <p:pic>
        <p:nvPicPr>
          <p:cNvPr id="281604" name="Picture 4" descr="howfast_galaxy_rotation"/>
          <p:cNvPicPr>
            <a:picLocks noGrp="1" noChangeAspect="1" noChangeArrowheads="1"/>
          </p:cNvPicPr>
          <p:nvPr>
            <p:ph idx="1"/>
          </p:nvPr>
        </p:nvPicPr>
        <p:blipFill>
          <a:blip r:embed="rId3" cstate="print"/>
          <a:srcRect/>
          <a:stretch>
            <a:fillRect/>
          </a:stretch>
        </p:blipFill>
        <p:spPr>
          <a:xfrm>
            <a:off x="1981200" y="1219200"/>
            <a:ext cx="5181600" cy="3862388"/>
          </a:xfrm>
          <a:noFill/>
        </p:spPr>
      </p:pic>
      <p:sp>
        <p:nvSpPr>
          <p:cNvPr id="281606" name="Text Box 6"/>
          <p:cNvSpPr txBox="1">
            <a:spLocks noChangeArrowheads="1"/>
          </p:cNvSpPr>
          <p:nvPr/>
        </p:nvSpPr>
        <p:spPr bwMode="auto">
          <a:xfrm>
            <a:off x="730250" y="5562600"/>
            <a:ext cx="7954963" cy="1006475"/>
          </a:xfrm>
          <a:prstGeom prst="rect">
            <a:avLst/>
          </a:prstGeom>
          <a:noFill/>
          <a:ln w="9525">
            <a:noFill/>
            <a:miter lim="800000"/>
            <a:headEnd/>
            <a:tailEnd/>
          </a:ln>
        </p:spPr>
        <p:txBody>
          <a:bodyPr wrap="none">
            <a:spAutoFit/>
          </a:bodyPr>
          <a:lstStyle/>
          <a:p>
            <a:r>
              <a:rPr lang="en-US"/>
              <a:t>It takes our solar system about 250 million years to travel around the galaxy.</a:t>
            </a:r>
          </a:p>
          <a:p>
            <a:r>
              <a:rPr lang="en-US"/>
              <a:t>The sun has made 20~25 orbits around the galaxy in its life. </a:t>
            </a:r>
          </a:p>
          <a:p>
            <a:r>
              <a:rPr lang="en-US"/>
              <a:t>Humans supposedly have only been around for 1/1250 of an orbit.</a:t>
            </a:r>
          </a:p>
        </p:txBody>
      </p:sp>
      <p:grpSp>
        <p:nvGrpSpPr>
          <p:cNvPr id="2" name="Group 10"/>
          <p:cNvGrpSpPr>
            <a:grpSpLocks/>
          </p:cNvGrpSpPr>
          <p:nvPr/>
        </p:nvGrpSpPr>
        <p:grpSpPr bwMode="auto">
          <a:xfrm>
            <a:off x="685800" y="3124200"/>
            <a:ext cx="7848600" cy="2620963"/>
            <a:chOff x="432" y="1968"/>
            <a:chExt cx="4944" cy="1651"/>
          </a:xfrm>
        </p:grpSpPr>
        <p:sp>
          <p:nvSpPr>
            <p:cNvPr id="82954" name="Line 7"/>
            <p:cNvSpPr>
              <a:spLocks noChangeShapeType="1"/>
            </p:cNvSpPr>
            <p:nvPr/>
          </p:nvSpPr>
          <p:spPr bwMode="auto">
            <a:xfrm>
              <a:off x="432" y="1968"/>
              <a:ext cx="1056" cy="0"/>
            </a:xfrm>
            <a:prstGeom prst="line">
              <a:avLst/>
            </a:prstGeom>
            <a:noFill/>
            <a:ln w="9525">
              <a:solidFill>
                <a:srgbClr val="FFFF00"/>
              </a:solidFill>
              <a:round/>
              <a:headEnd/>
              <a:tailEnd type="triangle" w="med" len="med"/>
            </a:ln>
          </p:spPr>
          <p:txBody>
            <a:bodyPr/>
            <a:lstStyle/>
            <a:p>
              <a:endParaRPr lang="en-US"/>
            </a:p>
          </p:txBody>
        </p:sp>
        <p:sp>
          <p:nvSpPr>
            <p:cNvPr id="82955" name="Line 8"/>
            <p:cNvSpPr>
              <a:spLocks noChangeShapeType="1"/>
            </p:cNvSpPr>
            <p:nvPr/>
          </p:nvSpPr>
          <p:spPr bwMode="auto">
            <a:xfrm flipH="1">
              <a:off x="4224" y="1968"/>
              <a:ext cx="1152" cy="0"/>
            </a:xfrm>
            <a:prstGeom prst="line">
              <a:avLst/>
            </a:prstGeom>
            <a:noFill/>
            <a:ln w="9525">
              <a:solidFill>
                <a:srgbClr val="FFFF00"/>
              </a:solidFill>
              <a:round/>
              <a:headEnd/>
              <a:tailEnd type="triangle" w="med" len="med"/>
            </a:ln>
          </p:spPr>
          <p:txBody>
            <a:bodyPr/>
            <a:lstStyle/>
            <a:p>
              <a:endParaRPr lang="en-US"/>
            </a:p>
          </p:txBody>
        </p:sp>
        <p:sp>
          <p:nvSpPr>
            <p:cNvPr id="82956" name="Text Box 9"/>
            <p:cNvSpPr txBox="1">
              <a:spLocks noChangeArrowheads="1"/>
            </p:cNvSpPr>
            <p:nvPr/>
          </p:nvSpPr>
          <p:spPr bwMode="auto">
            <a:xfrm>
              <a:off x="441" y="3369"/>
              <a:ext cx="4903" cy="250"/>
            </a:xfrm>
            <a:prstGeom prst="rect">
              <a:avLst/>
            </a:prstGeom>
            <a:noFill/>
            <a:ln w="9525">
              <a:noFill/>
              <a:miter lim="800000"/>
              <a:headEnd/>
              <a:tailEnd/>
            </a:ln>
          </p:spPr>
          <p:txBody>
            <a:bodyPr wrap="none">
              <a:spAutoFit/>
            </a:bodyPr>
            <a:lstStyle/>
            <a:p>
              <a:r>
                <a:rPr lang="en-US">
                  <a:solidFill>
                    <a:srgbClr val="FFFF00"/>
                  </a:solidFill>
                </a:rPr>
                <a:t>The Contractive (yang) motion keeps everything moving toward the center</a:t>
              </a:r>
            </a:p>
          </p:txBody>
        </p:sp>
      </p:grpSp>
      <p:grpSp>
        <p:nvGrpSpPr>
          <p:cNvPr id="3" name="Group 14"/>
          <p:cNvGrpSpPr>
            <a:grpSpLocks/>
          </p:cNvGrpSpPr>
          <p:nvPr/>
        </p:nvGrpSpPr>
        <p:grpSpPr bwMode="auto">
          <a:xfrm>
            <a:off x="315913" y="3352800"/>
            <a:ext cx="8497887" cy="2682875"/>
            <a:chOff x="199" y="2112"/>
            <a:chExt cx="5353" cy="1690"/>
          </a:xfrm>
        </p:grpSpPr>
        <p:sp>
          <p:nvSpPr>
            <p:cNvPr id="82951" name="Text Box 11"/>
            <p:cNvSpPr txBox="1">
              <a:spLocks noChangeArrowheads="1"/>
            </p:cNvSpPr>
            <p:nvPr/>
          </p:nvSpPr>
          <p:spPr bwMode="auto">
            <a:xfrm>
              <a:off x="199" y="3552"/>
              <a:ext cx="5353" cy="250"/>
            </a:xfrm>
            <a:prstGeom prst="rect">
              <a:avLst/>
            </a:prstGeom>
            <a:noFill/>
            <a:ln w="9525">
              <a:noFill/>
              <a:miter lim="800000"/>
              <a:headEnd/>
              <a:tailEnd/>
            </a:ln>
          </p:spPr>
          <p:txBody>
            <a:bodyPr wrap="none">
              <a:spAutoFit/>
            </a:bodyPr>
            <a:lstStyle/>
            <a:p>
              <a:r>
                <a:rPr lang="en-US">
                  <a:solidFill>
                    <a:srgbClr val="FFFF00"/>
                  </a:solidFill>
                </a:rPr>
                <a:t>While the rotation, orbit and the center creates an expansive (yin) motion outward</a:t>
              </a:r>
            </a:p>
          </p:txBody>
        </p:sp>
        <p:sp>
          <p:nvSpPr>
            <p:cNvPr id="82952" name="Line 12"/>
            <p:cNvSpPr>
              <a:spLocks noChangeShapeType="1"/>
            </p:cNvSpPr>
            <p:nvPr/>
          </p:nvSpPr>
          <p:spPr bwMode="auto">
            <a:xfrm>
              <a:off x="4255" y="2112"/>
              <a:ext cx="1056" cy="0"/>
            </a:xfrm>
            <a:prstGeom prst="line">
              <a:avLst/>
            </a:prstGeom>
            <a:noFill/>
            <a:ln w="9525">
              <a:solidFill>
                <a:srgbClr val="FFFF00"/>
              </a:solidFill>
              <a:round/>
              <a:headEnd/>
              <a:tailEnd type="triangle" w="med" len="med"/>
            </a:ln>
          </p:spPr>
          <p:txBody>
            <a:bodyPr/>
            <a:lstStyle/>
            <a:p>
              <a:endParaRPr lang="en-US"/>
            </a:p>
          </p:txBody>
        </p:sp>
        <p:sp>
          <p:nvSpPr>
            <p:cNvPr id="82953" name="Line 13"/>
            <p:cNvSpPr>
              <a:spLocks noChangeShapeType="1"/>
            </p:cNvSpPr>
            <p:nvPr/>
          </p:nvSpPr>
          <p:spPr bwMode="auto">
            <a:xfrm flipH="1">
              <a:off x="480" y="2160"/>
              <a:ext cx="960" cy="0"/>
            </a:xfrm>
            <a:prstGeom prst="line">
              <a:avLst/>
            </a:prstGeom>
            <a:noFill/>
            <a:ln w="9525">
              <a:solidFill>
                <a:srgbClr val="FFFF0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1602"/>
                                        </p:tgtEl>
                                        <p:attrNameLst>
                                          <p:attrName>style.visibility</p:attrName>
                                        </p:attrNameLst>
                                      </p:cBhvr>
                                      <p:to>
                                        <p:strVal val="visible"/>
                                      </p:to>
                                    </p:set>
                                    <p:anim calcmode="lin" valueType="num">
                                      <p:cBhvr additive="base">
                                        <p:cTn id="7" dur="500" fill="hold"/>
                                        <p:tgtEl>
                                          <p:spTgt spid="281602"/>
                                        </p:tgtEl>
                                        <p:attrNameLst>
                                          <p:attrName>ppt_x</p:attrName>
                                        </p:attrNameLst>
                                      </p:cBhvr>
                                      <p:tavLst>
                                        <p:tav tm="0">
                                          <p:val>
                                            <p:strVal val="#ppt_x"/>
                                          </p:val>
                                        </p:tav>
                                        <p:tav tm="100000">
                                          <p:val>
                                            <p:strVal val="#ppt_x"/>
                                          </p:val>
                                        </p:tav>
                                      </p:tavLst>
                                    </p:anim>
                                    <p:anim calcmode="lin" valueType="num">
                                      <p:cBhvr additive="base">
                                        <p:cTn id="8" dur="500" fill="hold"/>
                                        <p:tgtEl>
                                          <p:spTgt spid="28160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81604"/>
                                        </p:tgtEl>
                                        <p:attrNameLst>
                                          <p:attrName>style.visibility</p:attrName>
                                        </p:attrNameLst>
                                      </p:cBhvr>
                                      <p:to>
                                        <p:strVal val="visible"/>
                                      </p:to>
                                    </p:set>
                                    <p:animEffect transition="in" filter="fade">
                                      <p:cBhvr>
                                        <p:cTn id="11" dur="1000"/>
                                        <p:tgtEl>
                                          <p:spTgt spid="28160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81606"/>
                                        </p:tgtEl>
                                        <p:attrNameLst>
                                          <p:attrName>style.visibility</p:attrName>
                                        </p:attrNameLst>
                                      </p:cBhvr>
                                      <p:to>
                                        <p:strVal val="visible"/>
                                      </p:to>
                                    </p:set>
                                    <p:anim calcmode="lin" valueType="num">
                                      <p:cBhvr additive="base">
                                        <p:cTn id="15" dur="1000" fill="hold"/>
                                        <p:tgtEl>
                                          <p:spTgt spid="281606"/>
                                        </p:tgtEl>
                                        <p:attrNameLst>
                                          <p:attrName>ppt_x</p:attrName>
                                        </p:attrNameLst>
                                      </p:cBhvr>
                                      <p:tavLst>
                                        <p:tav tm="0">
                                          <p:val>
                                            <p:strVal val="#ppt_x"/>
                                          </p:val>
                                        </p:tav>
                                        <p:tav tm="100000">
                                          <p:val>
                                            <p:strVal val="#ppt_x"/>
                                          </p:val>
                                        </p:tav>
                                      </p:tavLst>
                                    </p:anim>
                                    <p:anim calcmode="lin" valueType="num">
                                      <p:cBhvr additive="base">
                                        <p:cTn id="16" dur="1000" fill="hold"/>
                                        <p:tgtEl>
                                          <p:spTgt spid="28160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000"/>
                                        <p:tgtEl>
                                          <p:spTgt spid="281606"/>
                                        </p:tgtEl>
                                      </p:cBhvr>
                                    </p:animEffect>
                                    <p:set>
                                      <p:cBhvr>
                                        <p:cTn id="21" dur="1" fill="hold">
                                          <p:stCondLst>
                                            <p:cond delay="1999"/>
                                          </p:stCondLst>
                                        </p:cTn>
                                        <p:tgtEl>
                                          <p:spTgt spid="28160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
                                        </p:tgtEl>
                                      </p:cBhvr>
                                    </p:animEffect>
                                    <p:set>
                                      <p:cBhvr>
                                        <p:cTn id="29" dur="1" fill="hold">
                                          <p:stCondLst>
                                            <p:cond delay="999"/>
                                          </p:stCondLst>
                                        </p:cTn>
                                        <p:tgtEl>
                                          <p:spTgt spid="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2" grpId="0"/>
      <p:bldP spid="281606" grpId="0"/>
      <p:bldP spid="281606"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2" name="Rectangle 12"/>
          <p:cNvSpPr>
            <a:spLocks noGrp="1" noChangeArrowheads="1"/>
          </p:cNvSpPr>
          <p:nvPr>
            <p:ph type="title"/>
          </p:nvPr>
        </p:nvSpPr>
        <p:spPr>
          <a:xfrm>
            <a:off x="457200" y="228600"/>
            <a:ext cx="8229600" cy="838200"/>
          </a:xfrm>
        </p:spPr>
        <p:txBody>
          <a:bodyPr/>
          <a:lstStyle/>
          <a:p>
            <a:pPr eaLnBrk="1" hangingPunct="1"/>
            <a:r>
              <a:rPr lang="en-US" sz="2000" smtClean="0">
                <a:solidFill>
                  <a:srgbClr val="FFFF00"/>
                </a:solidFill>
                <a:latin typeface="Times New Roman" pitchFamily="18" charset="0"/>
                <a:cs typeface="Times New Roman" pitchFamily="18" charset="0"/>
              </a:rPr>
              <a:t>View of our solar system from the galactic center</a:t>
            </a:r>
            <a:r>
              <a:rPr lang="en-US" sz="2000" smtClean="0">
                <a:solidFill>
                  <a:schemeClr val="bg1"/>
                </a:solidFill>
                <a:latin typeface="Times New Roman" pitchFamily="18" charset="0"/>
                <a:cs typeface="Times New Roman" pitchFamily="18" charset="0"/>
              </a:rPr>
              <a:t> </a:t>
            </a:r>
            <a:br>
              <a:rPr lang="en-US" sz="2000" smtClean="0">
                <a:solidFill>
                  <a:schemeClr val="bg1"/>
                </a:solidFill>
                <a:latin typeface="Times New Roman" pitchFamily="18" charset="0"/>
                <a:cs typeface="Times New Roman" pitchFamily="18" charset="0"/>
              </a:rPr>
            </a:br>
            <a:r>
              <a:rPr lang="en-US" sz="2000" smtClean="0">
                <a:solidFill>
                  <a:schemeClr val="bg1"/>
                </a:solidFill>
                <a:latin typeface="Times New Roman" pitchFamily="18" charset="0"/>
                <a:cs typeface="Times New Roman" pitchFamily="18" charset="0"/>
              </a:rPr>
              <a:t>The solar system is thought to be almost perpendicular to Milky Way</a:t>
            </a:r>
          </a:p>
        </p:txBody>
      </p:sp>
      <p:grpSp>
        <p:nvGrpSpPr>
          <p:cNvPr id="2" name="Group 18"/>
          <p:cNvGrpSpPr>
            <a:grpSpLocks/>
          </p:cNvGrpSpPr>
          <p:nvPr/>
        </p:nvGrpSpPr>
        <p:grpSpPr bwMode="auto">
          <a:xfrm>
            <a:off x="1066800" y="990600"/>
            <a:ext cx="7086600" cy="4981575"/>
            <a:chOff x="672" y="624"/>
            <a:chExt cx="4464" cy="3138"/>
          </a:xfrm>
        </p:grpSpPr>
        <p:pic>
          <p:nvPicPr>
            <p:cNvPr id="83973" name="Picture 11" descr="solar_system_from_galactic_centre"/>
            <p:cNvPicPr>
              <a:picLocks noChangeAspect="1" noChangeArrowheads="1"/>
            </p:cNvPicPr>
            <p:nvPr/>
          </p:nvPicPr>
          <p:blipFill>
            <a:blip r:embed="rId3" cstate="print"/>
            <a:srcRect/>
            <a:stretch>
              <a:fillRect/>
            </a:stretch>
          </p:blipFill>
          <p:spPr bwMode="auto">
            <a:xfrm>
              <a:off x="672" y="624"/>
              <a:ext cx="4464" cy="3138"/>
            </a:xfrm>
            <a:prstGeom prst="rect">
              <a:avLst/>
            </a:prstGeom>
            <a:noFill/>
            <a:ln w="9525">
              <a:noFill/>
              <a:miter lim="800000"/>
              <a:headEnd/>
              <a:tailEnd/>
            </a:ln>
          </p:spPr>
        </p:pic>
        <p:pic>
          <p:nvPicPr>
            <p:cNvPr id="83974" name="Picture 14" descr="howfast_solsys18"/>
            <p:cNvPicPr>
              <a:picLocks noChangeAspect="1" noChangeArrowheads="1" noCrop="1"/>
            </p:cNvPicPr>
            <p:nvPr/>
          </p:nvPicPr>
          <p:blipFill>
            <a:blip r:embed="rId4" cstate="print"/>
            <a:srcRect/>
            <a:stretch>
              <a:fillRect/>
            </a:stretch>
          </p:blipFill>
          <p:spPr bwMode="auto">
            <a:xfrm>
              <a:off x="3264" y="816"/>
              <a:ext cx="1299" cy="1680"/>
            </a:xfrm>
            <a:prstGeom prst="rect">
              <a:avLst/>
            </a:prstGeom>
            <a:noFill/>
            <a:ln w="9525">
              <a:noFill/>
              <a:miter lim="800000"/>
              <a:headEnd/>
              <a:tailEnd/>
            </a:ln>
          </p:spPr>
        </p:pic>
      </p:grpSp>
      <p:sp>
        <p:nvSpPr>
          <p:cNvPr id="276497" name="Text Box 17"/>
          <p:cNvSpPr txBox="1">
            <a:spLocks noChangeArrowheads="1"/>
          </p:cNvSpPr>
          <p:nvPr/>
        </p:nvSpPr>
        <p:spPr bwMode="auto">
          <a:xfrm>
            <a:off x="1184275" y="5867400"/>
            <a:ext cx="6808788" cy="701675"/>
          </a:xfrm>
          <a:prstGeom prst="rect">
            <a:avLst/>
          </a:prstGeom>
          <a:noFill/>
          <a:ln w="9525">
            <a:noFill/>
            <a:miter lim="800000"/>
            <a:headEnd/>
            <a:tailEnd/>
          </a:ln>
        </p:spPr>
        <p:txBody>
          <a:bodyPr wrap="none">
            <a:spAutoFit/>
          </a:bodyPr>
          <a:lstStyle/>
          <a:p>
            <a:r>
              <a:rPr lang="en-US"/>
              <a:t>The motion of the planets around the solar system while it moves</a:t>
            </a:r>
          </a:p>
          <a:p>
            <a:r>
              <a:rPr lang="en-US"/>
              <a:t>around the galaxy forms spiraling waves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76492"/>
                                        </p:tgtEl>
                                        <p:attrNameLst>
                                          <p:attrName>style.visibility</p:attrName>
                                        </p:attrNameLst>
                                      </p:cBhvr>
                                      <p:to>
                                        <p:strVal val="visible"/>
                                      </p:to>
                                    </p:set>
                                    <p:anim calcmode="lin" valueType="num">
                                      <p:cBhvr additive="base">
                                        <p:cTn id="7" dur="500" fill="hold"/>
                                        <p:tgtEl>
                                          <p:spTgt spid="276492"/>
                                        </p:tgtEl>
                                        <p:attrNameLst>
                                          <p:attrName>ppt_x</p:attrName>
                                        </p:attrNameLst>
                                      </p:cBhvr>
                                      <p:tavLst>
                                        <p:tav tm="0">
                                          <p:val>
                                            <p:strVal val="#ppt_x"/>
                                          </p:val>
                                        </p:tav>
                                        <p:tav tm="100000">
                                          <p:val>
                                            <p:strVal val="#ppt_x"/>
                                          </p:val>
                                        </p:tav>
                                      </p:tavLst>
                                    </p:anim>
                                    <p:anim calcmode="lin" valueType="num">
                                      <p:cBhvr additive="base">
                                        <p:cTn id="8" dur="500" fill="hold"/>
                                        <p:tgtEl>
                                          <p:spTgt spid="27649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76497"/>
                                        </p:tgtEl>
                                        <p:attrNameLst>
                                          <p:attrName>style.visibility</p:attrName>
                                        </p:attrNameLst>
                                      </p:cBhvr>
                                      <p:to>
                                        <p:strVal val="visible"/>
                                      </p:to>
                                    </p:set>
                                    <p:anim calcmode="lin" valueType="num">
                                      <p:cBhvr additive="base">
                                        <p:cTn id="15" dur="500" fill="hold"/>
                                        <p:tgtEl>
                                          <p:spTgt spid="276497"/>
                                        </p:tgtEl>
                                        <p:attrNameLst>
                                          <p:attrName>ppt_x</p:attrName>
                                        </p:attrNameLst>
                                      </p:cBhvr>
                                      <p:tavLst>
                                        <p:tav tm="0">
                                          <p:val>
                                            <p:strVal val="#ppt_x"/>
                                          </p:val>
                                        </p:tav>
                                        <p:tav tm="100000">
                                          <p:val>
                                            <p:strVal val="#ppt_x"/>
                                          </p:val>
                                        </p:tav>
                                      </p:tavLst>
                                    </p:anim>
                                    <p:anim calcmode="lin" valueType="num">
                                      <p:cBhvr additive="base">
                                        <p:cTn id="16" dur="500" fill="hold"/>
                                        <p:tgtEl>
                                          <p:spTgt spid="276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2" grpId="0"/>
      <p:bldP spid="276497"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706" name="Picture 10" descr="animated-SolarSystem1"/>
          <p:cNvPicPr>
            <a:picLocks noGrp="1" noChangeAspect="1" noChangeArrowheads="1" noCrop="1"/>
          </p:cNvPicPr>
          <p:nvPr>
            <p:ph idx="1"/>
          </p:nvPr>
        </p:nvPicPr>
        <p:blipFill>
          <a:blip r:embed="rId3" cstate="print"/>
          <a:srcRect/>
          <a:stretch>
            <a:fillRect/>
          </a:stretch>
        </p:blipFill>
        <p:spPr>
          <a:xfrm>
            <a:off x="990600" y="304800"/>
            <a:ext cx="7086600" cy="5314950"/>
          </a:xfrm>
          <a:noFill/>
        </p:spPr>
      </p:pic>
      <p:sp>
        <p:nvSpPr>
          <p:cNvPr id="285698" name="Rectangle 2"/>
          <p:cNvSpPr>
            <a:spLocks noGrp="1" noChangeArrowheads="1"/>
          </p:cNvSpPr>
          <p:nvPr>
            <p:ph type="title"/>
          </p:nvPr>
        </p:nvSpPr>
        <p:spPr>
          <a:xfrm>
            <a:off x="0" y="304800"/>
            <a:ext cx="9144000" cy="1143000"/>
          </a:xfrm>
        </p:spPr>
        <p:txBody>
          <a:bodyPr/>
          <a:lstStyle/>
          <a:p>
            <a:pPr eaLnBrk="1" hangingPunct="1"/>
            <a:r>
              <a:rPr lang="en-US" smtClean="0">
                <a:solidFill>
                  <a:srgbClr val="FFFF00"/>
                </a:solidFill>
                <a:latin typeface="Times New Roman" pitchFamily="18" charset="0"/>
                <a:cs typeface="Times New Roman" pitchFamily="18" charset="0"/>
              </a:rPr>
              <a:t>3. Earth around the Solar System</a:t>
            </a:r>
          </a:p>
        </p:txBody>
      </p:sp>
      <p:grpSp>
        <p:nvGrpSpPr>
          <p:cNvPr id="2" name="Group 15"/>
          <p:cNvGrpSpPr>
            <a:grpSpLocks/>
          </p:cNvGrpSpPr>
          <p:nvPr/>
        </p:nvGrpSpPr>
        <p:grpSpPr bwMode="auto">
          <a:xfrm>
            <a:off x="609600" y="2895600"/>
            <a:ext cx="7988300" cy="2682875"/>
            <a:chOff x="392" y="1824"/>
            <a:chExt cx="5032" cy="1690"/>
          </a:xfrm>
        </p:grpSpPr>
        <p:sp>
          <p:nvSpPr>
            <p:cNvPr id="85001" name="Text Box 12"/>
            <p:cNvSpPr txBox="1">
              <a:spLocks noChangeArrowheads="1"/>
            </p:cNvSpPr>
            <p:nvPr/>
          </p:nvSpPr>
          <p:spPr bwMode="auto">
            <a:xfrm>
              <a:off x="1104" y="3264"/>
              <a:ext cx="3512" cy="250"/>
            </a:xfrm>
            <a:prstGeom prst="rect">
              <a:avLst/>
            </a:prstGeom>
            <a:noFill/>
            <a:ln w="9525">
              <a:noFill/>
              <a:miter lim="800000"/>
              <a:headEnd/>
              <a:tailEnd/>
            </a:ln>
          </p:spPr>
          <p:txBody>
            <a:bodyPr wrap="none">
              <a:spAutoFit/>
            </a:bodyPr>
            <a:lstStyle/>
            <a:p>
              <a:r>
                <a:rPr lang="en-US"/>
                <a:t>The contractive forces keeps the planets in their orbit</a:t>
              </a:r>
            </a:p>
          </p:txBody>
        </p:sp>
        <p:sp>
          <p:nvSpPr>
            <p:cNvPr id="85002" name="Line 13"/>
            <p:cNvSpPr>
              <a:spLocks noChangeShapeType="1"/>
            </p:cNvSpPr>
            <p:nvPr/>
          </p:nvSpPr>
          <p:spPr bwMode="auto">
            <a:xfrm>
              <a:off x="392" y="1872"/>
              <a:ext cx="1728" cy="0"/>
            </a:xfrm>
            <a:prstGeom prst="line">
              <a:avLst/>
            </a:prstGeom>
            <a:noFill/>
            <a:ln w="9525">
              <a:solidFill>
                <a:srgbClr val="FFFF00"/>
              </a:solidFill>
              <a:round/>
              <a:headEnd/>
              <a:tailEnd type="triangle" w="med" len="med"/>
            </a:ln>
          </p:spPr>
          <p:txBody>
            <a:bodyPr/>
            <a:lstStyle/>
            <a:p>
              <a:endParaRPr lang="en-US"/>
            </a:p>
          </p:txBody>
        </p:sp>
        <p:sp>
          <p:nvSpPr>
            <p:cNvPr id="85003" name="Line 14"/>
            <p:cNvSpPr>
              <a:spLocks noChangeShapeType="1"/>
            </p:cNvSpPr>
            <p:nvPr/>
          </p:nvSpPr>
          <p:spPr bwMode="auto">
            <a:xfrm flipH="1">
              <a:off x="3552" y="1824"/>
              <a:ext cx="1872" cy="0"/>
            </a:xfrm>
            <a:prstGeom prst="line">
              <a:avLst/>
            </a:prstGeom>
            <a:noFill/>
            <a:ln w="9525">
              <a:solidFill>
                <a:srgbClr val="FFFF00"/>
              </a:solidFill>
              <a:round/>
              <a:headEnd/>
              <a:tailEnd type="triangle" w="med" len="med"/>
            </a:ln>
          </p:spPr>
          <p:txBody>
            <a:bodyPr/>
            <a:lstStyle/>
            <a:p>
              <a:endParaRPr lang="en-US"/>
            </a:p>
          </p:txBody>
        </p:sp>
      </p:grpSp>
      <p:grpSp>
        <p:nvGrpSpPr>
          <p:cNvPr id="3" name="Group 19"/>
          <p:cNvGrpSpPr>
            <a:grpSpLocks/>
          </p:cNvGrpSpPr>
          <p:nvPr/>
        </p:nvGrpSpPr>
        <p:grpSpPr bwMode="auto">
          <a:xfrm>
            <a:off x="685800" y="2743200"/>
            <a:ext cx="7848600" cy="3216275"/>
            <a:chOff x="432" y="1728"/>
            <a:chExt cx="4944" cy="2026"/>
          </a:xfrm>
        </p:grpSpPr>
        <p:sp>
          <p:nvSpPr>
            <p:cNvPr id="84998" name="Line 16"/>
            <p:cNvSpPr>
              <a:spLocks noChangeShapeType="1"/>
            </p:cNvSpPr>
            <p:nvPr/>
          </p:nvSpPr>
          <p:spPr bwMode="auto">
            <a:xfrm flipH="1">
              <a:off x="432" y="1776"/>
              <a:ext cx="1632" cy="0"/>
            </a:xfrm>
            <a:prstGeom prst="line">
              <a:avLst/>
            </a:prstGeom>
            <a:noFill/>
            <a:ln w="9525">
              <a:solidFill>
                <a:srgbClr val="FFFF00"/>
              </a:solidFill>
              <a:round/>
              <a:headEnd/>
              <a:tailEnd type="triangle" w="med" len="med"/>
            </a:ln>
          </p:spPr>
          <p:txBody>
            <a:bodyPr/>
            <a:lstStyle/>
            <a:p>
              <a:endParaRPr lang="en-US"/>
            </a:p>
          </p:txBody>
        </p:sp>
        <p:sp>
          <p:nvSpPr>
            <p:cNvPr id="84999" name="Line 17"/>
            <p:cNvSpPr>
              <a:spLocks noChangeShapeType="1"/>
            </p:cNvSpPr>
            <p:nvPr/>
          </p:nvSpPr>
          <p:spPr bwMode="auto">
            <a:xfrm>
              <a:off x="3552" y="1728"/>
              <a:ext cx="1824" cy="0"/>
            </a:xfrm>
            <a:prstGeom prst="line">
              <a:avLst/>
            </a:prstGeom>
            <a:noFill/>
            <a:ln w="9525">
              <a:solidFill>
                <a:srgbClr val="FFFF00"/>
              </a:solidFill>
              <a:round/>
              <a:headEnd/>
              <a:tailEnd type="triangle" w="med" len="med"/>
            </a:ln>
          </p:spPr>
          <p:txBody>
            <a:bodyPr/>
            <a:lstStyle/>
            <a:p>
              <a:endParaRPr lang="en-US"/>
            </a:p>
          </p:txBody>
        </p:sp>
        <p:sp>
          <p:nvSpPr>
            <p:cNvPr id="85000" name="Text Box 18"/>
            <p:cNvSpPr txBox="1">
              <a:spLocks noChangeArrowheads="1"/>
            </p:cNvSpPr>
            <p:nvPr/>
          </p:nvSpPr>
          <p:spPr bwMode="auto">
            <a:xfrm>
              <a:off x="716" y="3504"/>
              <a:ext cx="4348" cy="250"/>
            </a:xfrm>
            <a:prstGeom prst="rect">
              <a:avLst/>
            </a:prstGeom>
            <a:noFill/>
            <a:ln w="9525">
              <a:noFill/>
              <a:miter lim="800000"/>
              <a:headEnd/>
              <a:tailEnd/>
            </a:ln>
          </p:spPr>
          <p:txBody>
            <a:bodyPr wrap="none">
              <a:spAutoFit/>
            </a:bodyPr>
            <a:lstStyle/>
            <a:p>
              <a:r>
                <a:rPr lang="en-US"/>
                <a:t>Expansive forces are generated by revolution, rotation and the sun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5698"/>
                                        </p:tgtEl>
                                        <p:attrNameLst>
                                          <p:attrName>style.visibility</p:attrName>
                                        </p:attrNameLst>
                                      </p:cBhvr>
                                      <p:to>
                                        <p:strVal val="visible"/>
                                      </p:to>
                                    </p:set>
                                    <p:anim calcmode="lin" valueType="num">
                                      <p:cBhvr additive="base">
                                        <p:cTn id="7" dur="500" fill="hold"/>
                                        <p:tgtEl>
                                          <p:spTgt spid="285698"/>
                                        </p:tgtEl>
                                        <p:attrNameLst>
                                          <p:attrName>ppt_x</p:attrName>
                                        </p:attrNameLst>
                                      </p:cBhvr>
                                      <p:tavLst>
                                        <p:tav tm="0">
                                          <p:val>
                                            <p:strVal val="#ppt_x"/>
                                          </p:val>
                                        </p:tav>
                                        <p:tav tm="100000">
                                          <p:val>
                                            <p:strVal val="#ppt_x"/>
                                          </p:val>
                                        </p:tav>
                                      </p:tavLst>
                                    </p:anim>
                                    <p:anim calcmode="lin" valueType="num">
                                      <p:cBhvr additive="base">
                                        <p:cTn id="8" dur="500" fill="hold"/>
                                        <p:tgtEl>
                                          <p:spTgt spid="28569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85706"/>
                                        </p:tgtEl>
                                        <p:attrNameLst>
                                          <p:attrName>style.visibility</p:attrName>
                                        </p:attrNameLst>
                                      </p:cBhvr>
                                      <p:to>
                                        <p:strVal val="visible"/>
                                      </p:to>
                                    </p:set>
                                    <p:animEffect transition="in" filter="fade">
                                      <p:cBhvr>
                                        <p:cTn id="11" dur="1000"/>
                                        <p:tgtEl>
                                          <p:spTgt spid="28570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
                                        </p:tgtEl>
                                      </p:cBhvr>
                                    </p:animEffect>
                                    <p:set>
                                      <p:cBhvr>
                                        <p:cTn id="21" dur="1" fill="hold">
                                          <p:stCondLst>
                                            <p:cond delay="19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4" name="Picture 4" descr="Berlshire_winter_sm"/>
          <p:cNvPicPr>
            <a:picLocks noGrp="1" noChangeAspect="1" noChangeArrowheads="1"/>
          </p:cNvPicPr>
          <p:nvPr>
            <p:ph sz="half" idx="1"/>
          </p:nvPr>
        </p:nvPicPr>
        <p:blipFill>
          <a:blip r:embed="rId3" cstate="print"/>
          <a:srcRect/>
          <a:stretch>
            <a:fillRect/>
          </a:stretch>
        </p:blipFill>
        <p:spPr>
          <a:xfrm>
            <a:off x="0" y="0"/>
            <a:ext cx="9144000" cy="6858000"/>
          </a:xfrm>
          <a:noFill/>
        </p:spPr>
      </p:pic>
      <p:pic>
        <p:nvPicPr>
          <p:cNvPr id="312326" name="Picture 6" descr="Berlshire_spring_sm"/>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312333" name="Picture 13" descr="Berlshire_summer_sm"/>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312330" name="Picture 10" descr="Berlshire_fall_sm"/>
          <p:cNvPicPr>
            <a:picLocks noGrp="1" noChangeAspect="1" noChangeArrowheads="1"/>
          </p:cNvPicPr>
          <p:nvPr>
            <p:ph sz="quarter" idx="3"/>
          </p:nvPr>
        </p:nvPicPr>
        <p:blipFill>
          <a:blip r:embed="rId6" cstate="print"/>
          <a:srcRect/>
          <a:stretch>
            <a:fillRect/>
          </a:stretch>
        </p:blipFill>
        <p:spPr>
          <a:xfrm>
            <a:off x="0" y="0"/>
            <a:ext cx="9144000" cy="6858000"/>
          </a:xfrm>
          <a:noFill/>
        </p:spPr>
      </p:pic>
      <p:sp>
        <p:nvSpPr>
          <p:cNvPr id="312322" name="Rectangle 2"/>
          <p:cNvSpPr>
            <a:spLocks noGrp="1" noChangeArrowheads="1"/>
          </p:cNvSpPr>
          <p:nvPr>
            <p:ph type="title"/>
          </p:nvPr>
        </p:nvSpPr>
        <p:spPr/>
        <p:txBody>
          <a:bodyPr/>
          <a:lstStyle/>
          <a:p>
            <a:pPr eaLnBrk="1" hangingPunct="1"/>
            <a:r>
              <a:rPr lang="en-US" sz="3200" smtClean="0">
                <a:solidFill>
                  <a:srgbClr val="FFFF00"/>
                </a:solidFill>
                <a:latin typeface="Times New Roman" pitchFamily="18" charset="0"/>
                <a:cs typeface="Times New Roman" pitchFamily="18" charset="0"/>
              </a:rPr>
              <a:t>Earth’s orbit around the sun creates the seasons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box(out)">
                                      <p:cBhvr>
                                        <p:cTn id="7" dur="500"/>
                                        <p:tgtEl>
                                          <p:spTgt spid="312322"/>
                                        </p:tgtEl>
                                      </p:cBhvr>
                                    </p:animEffect>
                                  </p:childTnLst>
                                </p:cTn>
                              </p:par>
                              <p:par>
                                <p:cTn id="8" presetID="10" presetClass="entr" presetSubtype="0" fill="hold" nodeType="withEffect">
                                  <p:stCondLst>
                                    <p:cond delay="0"/>
                                  </p:stCondLst>
                                  <p:childTnLst>
                                    <p:set>
                                      <p:cBhvr>
                                        <p:cTn id="9" dur="1" fill="hold">
                                          <p:stCondLst>
                                            <p:cond delay="0"/>
                                          </p:stCondLst>
                                        </p:cTn>
                                        <p:tgtEl>
                                          <p:spTgt spid="312324"/>
                                        </p:tgtEl>
                                        <p:attrNameLst>
                                          <p:attrName>style.visibility</p:attrName>
                                        </p:attrNameLst>
                                      </p:cBhvr>
                                      <p:to>
                                        <p:strVal val="visible"/>
                                      </p:to>
                                    </p:set>
                                    <p:animEffect transition="in" filter="fade">
                                      <p:cBhvr>
                                        <p:cTn id="10" dur="2000"/>
                                        <p:tgtEl>
                                          <p:spTgt spid="31232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12326"/>
                                        </p:tgtEl>
                                        <p:attrNameLst>
                                          <p:attrName>style.visibility</p:attrName>
                                        </p:attrNameLst>
                                      </p:cBhvr>
                                      <p:to>
                                        <p:strVal val="visible"/>
                                      </p:to>
                                    </p:set>
                                    <p:animEffect transition="in" filter="fade">
                                      <p:cBhvr>
                                        <p:cTn id="14" dur="2000"/>
                                        <p:tgtEl>
                                          <p:spTgt spid="312326"/>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312333"/>
                                        </p:tgtEl>
                                        <p:attrNameLst>
                                          <p:attrName>style.visibility</p:attrName>
                                        </p:attrNameLst>
                                      </p:cBhvr>
                                      <p:to>
                                        <p:strVal val="visible"/>
                                      </p:to>
                                    </p:set>
                                    <p:animEffect transition="in" filter="fade">
                                      <p:cBhvr>
                                        <p:cTn id="18" dur="2000"/>
                                        <p:tgtEl>
                                          <p:spTgt spid="312333"/>
                                        </p:tgtEl>
                                      </p:cBhvr>
                                    </p:animEffect>
                                  </p:childTnLst>
                                </p:cTn>
                              </p:par>
                            </p:childTnLst>
                          </p:cTn>
                        </p:par>
                        <p:par>
                          <p:cTn id="19" fill="hold">
                            <p:stCondLst>
                              <p:cond delay="6000"/>
                            </p:stCondLst>
                            <p:childTnLst>
                              <p:par>
                                <p:cTn id="20" presetID="10" presetClass="exit" presetSubtype="0" fill="hold" nodeType="afterEffect">
                                  <p:stCondLst>
                                    <p:cond delay="0"/>
                                  </p:stCondLst>
                                  <p:childTnLst>
                                    <p:animEffect transition="out" filter="fade">
                                      <p:cBhvr>
                                        <p:cTn id="21" dur="500"/>
                                        <p:tgtEl>
                                          <p:spTgt spid="312326"/>
                                        </p:tgtEl>
                                      </p:cBhvr>
                                    </p:animEffect>
                                    <p:set>
                                      <p:cBhvr>
                                        <p:cTn id="22" dur="1" fill="hold">
                                          <p:stCondLst>
                                            <p:cond delay="499"/>
                                          </p:stCondLst>
                                        </p:cTn>
                                        <p:tgtEl>
                                          <p:spTgt spid="312326"/>
                                        </p:tgtEl>
                                        <p:attrNameLst>
                                          <p:attrName>style.visibility</p:attrName>
                                        </p:attrNameLst>
                                      </p:cBhvr>
                                      <p:to>
                                        <p:strVal val="hidden"/>
                                      </p:to>
                                    </p:set>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312330"/>
                                        </p:tgtEl>
                                        <p:attrNameLst>
                                          <p:attrName>style.visibility</p:attrName>
                                        </p:attrNameLst>
                                      </p:cBhvr>
                                      <p:to>
                                        <p:strVal val="visible"/>
                                      </p:to>
                                    </p:set>
                                    <p:animEffect transition="in" filter="fade">
                                      <p:cBhvr>
                                        <p:cTn id="26" dur="2000"/>
                                        <p:tgtEl>
                                          <p:spTgt spid="312330"/>
                                        </p:tgtEl>
                                      </p:cBhvr>
                                    </p:animEffect>
                                  </p:childTnLst>
                                </p:cTn>
                              </p:par>
                            </p:childTnLst>
                          </p:cTn>
                        </p:par>
                        <p:par>
                          <p:cTn id="27" fill="hold">
                            <p:stCondLst>
                              <p:cond delay="8500"/>
                            </p:stCondLst>
                            <p:childTnLst>
                              <p:par>
                                <p:cTn id="28" presetID="10" presetClass="exit" presetSubtype="0" fill="hold" nodeType="afterEffect">
                                  <p:stCondLst>
                                    <p:cond delay="0"/>
                                  </p:stCondLst>
                                  <p:childTnLst>
                                    <p:animEffect transition="out" filter="fade">
                                      <p:cBhvr>
                                        <p:cTn id="29" dur="500"/>
                                        <p:tgtEl>
                                          <p:spTgt spid="312333"/>
                                        </p:tgtEl>
                                      </p:cBhvr>
                                    </p:animEffect>
                                    <p:set>
                                      <p:cBhvr>
                                        <p:cTn id="30" dur="1" fill="hold">
                                          <p:stCondLst>
                                            <p:cond delay="499"/>
                                          </p:stCondLst>
                                        </p:cTn>
                                        <p:tgtEl>
                                          <p:spTgt spid="312333"/>
                                        </p:tgtEl>
                                        <p:attrNameLst>
                                          <p:attrName>style.visibility</p:attrName>
                                        </p:attrNameLst>
                                      </p:cBhvr>
                                      <p:to>
                                        <p:strVal val="hidden"/>
                                      </p:to>
                                    </p:set>
                                  </p:childTnLst>
                                </p:cTn>
                              </p:par>
                            </p:childTnLst>
                          </p:cTn>
                        </p:par>
                        <p:par>
                          <p:cTn id="31" fill="hold">
                            <p:stCondLst>
                              <p:cond delay="9000"/>
                            </p:stCondLst>
                            <p:childTnLst>
                              <p:par>
                                <p:cTn id="32" presetID="10" presetClass="exit" presetSubtype="0" fill="hold" nodeType="afterEffect">
                                  <p:stCondLst>
                                    <p:cond delay="0"/>
                                  </p:stCondLst>
                                  <p:childTnLst>
                                    <p:animEffect transition="out" filter="fade">
                                      <p:cBhvr>
                                        <p:cTn id="33" dur="2000"/>
                                        <p:tgtEl>
                                          <p:spTgt spid="312330"/>
                                        </p:tgtEl>
                                      </p:cBhvr>
                                    </p:animEffect>
                                    <p:set>
                                      <p:cBhvr>
                                        <p:cTn id="34" dur="1" fill="hold">
                                          <p:stCondLst>
                                            <p:cond delay="1999"/>
                                          </p:stCondLst>
                                        </p:cTn>
                                        <p:tgtEl>
                                          <p:spTgt spid="312330"/>
                                        </p:tgtEl>
                                        <p:attrNameLst>
                                          <p:attrName>style.visibility</p:attrName>
                                        </p:attrNameLst>
                                      </p:cBhvr>
                                      <p:to>
                                        <p:strVal val="hidden"/>
                                      </p:to>
                                    </p:set>
                                  </p:childTnLst>
                                </p:cTn>
                              </p:par>
                            </p:childTnLst>
                          </p:cTn>
                        </p:par>
                        <p:par>
                          <p:cTn id="35" fill="hold">
                            <p:stCondLst>
                              <p:cond delay="11000"/>
                            </p:stCondLst>
                            <p:childTnLst>
                              <p:par>
                                <p:cTn id="36" presetID="10" presetClass="entr" presetSubtype="0" fill="hold" nodeType="afterEffect">
                                  <p:stCondLst>
                                    <p:cond delay="0"/>
                                  </p:stCondLst>
                                  <p:childTnLst>
                                    <p:set>
                                      <p:cBhvr>
                                        <p:cTn id="37" dur="1" fill="hold">
                                          <p:stCondLst>
                                            <p:cond delay="0"/>
                                          </p:stCondLst>
                                        </p:cTn>
                                        <p:tgtEl>
                                          <p:spTgt spid="312326"/>
                                        </p:tgtEl>
                                        <p:attrNameLst>
                                          <p:attrName>style.visibility</p:attrName>
                                        </p:attrNameLst>
                                      </p:cBhvr>
                                      <p:to>
                                        <p:strVal val="visible"/>
                                      </p:to>
                                    </p:set>
                                    <p:animEffect transition="in" filter="fade">
                                      <p:cBhvr>
                                        <p:cTn id="38" dur="2000"/>
                                        <p:tgtEl>
                                          <p:spTgt spid="312326"/>
                                        </p:tgtEl>
                                      </p:cBhvr>
                                    </p:animEffect>
                                  </p:childTnLst>
                                </p:cTn>
                              </p:par>
                            </p:childTnLst>
                          </p:cTn>
                        </p:par>
                        <p:par>
                          <p:cTn id="39" fill="hold">
                            <p:stCondLst>
                              <p:cond delay="13000"/>
                            </p:stCondLst>
                            <p:childTnLst>
                              <p:par>
                                <p:cTn id="40" presetID="10" presetClass="entr" presetSubtype="0" fill="hold" nodeType="afterEffect">
                                  <p:stCondLst>
                                    <p:cond delay="0"/>
                                  </p:stCondLst>
                                  <p:childTnLst>
                                    <p:set>
                                      <p:cBhvr>
                                        <p:cTn id="41" dur="1" fill="hold">
                                          <p:stCondLst>
                                            <p:cond delay="0"/>
                                          </p:stCondLst>
                                        </p:cTn>
                                        <p:tgtEl>
                                          <p:spTgt spid="312333"/>
                                        </p:tgtEl>
                                        <p:attrNameLst>
                                          <p:attrName>style.visibility</p:attrName>
                                        </p:attrNameLst>
                                      </p:cBhvr>
                                      <p:to>
                                        <p:strVal val="visible"/>
                                      </p:to>
                                    </p:set>
                                    <p:animEffect transition="in" filter="fade">
                                      <p:cBhvr>
                                        <p:cTn id="42" dur="2000"/>
                                        <p:tgtEl>
                                          <p:spTgt spid="312333"/>
                                        </p:tgtEl>
                                      </p:cBhvr>
                                    </p:animEffect>
                                  </p:childTnLst>
                                </p:cTn>
                              </p:par>
                            </p:childTnLst>
                          </p:cTn>
                        </p:par>
                        <p:par>
                          <p:cTn id="43" fill="hold">
                            <p:stCondLst>
                              <p:cond delay="15000"/>
                            </p:stCondLst>
                            <p:childTnLst>
                              <p:par>
                                <p:cTn id="44" presetID="10" presetClass="exit" presetSubtype="0" fill="hold" nodeType="afterEffect">
                                  <p:stCondLst>
                                    <p:cond delay="0"/>
                                  </p:stCondLst>
                                  <p:childTnLst>
                                    <p:animEffect transition="out" filter="fade">
                                      <p:cBhvr>
                                        <p:cTn id="45" dur="500"/>
                                        <p:tgtEl>
                                          <p:spTgt spid="312326"/>
                                        </p:tgtEl>
                                      </p:cBhvr>
                                    </p:animEffect>
                                    <p:set>
                                      <p:cBhvr>
                                        <p:cTn id="46" dur="1" fill="hold">
                                          <p:stCondLst>
                                            <p:cond delay="499"/>
                                          </p:stCondLst>
                                        </p:cTn>
                                        <p:tgtEl>
                                          <p:spTgt spid="312326"/>
                                        </p:tgtEl>
                                        <p:attrNameLst>
                                          <p:attrName>style.visibility</p:attrName>
                                        </p:attrNameLst>
                                      </p:cBhvr>
                                      <p:to>
                                        <p:strVal val="hidden"/>
                                      </p:to>
                                    </p:set>
                                  </p:childTnLst>
                                </p:cTn>
                              </p:par>
                            </p:childTnLst>
                          </p:cTn>
                        </p:par>
                        <p:par>
                          <p:cTn id="47" fill="hold">
                            <p:stCondLst>
                              <p:cond delay="15500"/>
                            </p:stCondLst>
                            <p:childTnLst>
                              <p:par>
                                <p:cTn id="48" presetID="10" presetClass="entr" presetSubtype="0" fill="hold" nodeType="afterEffect">
                                  <p:stCondLst>
                                    <p:cond delay="0"/>
                                  </p:stCondLst>
                                  <p:childTnLst>
                                    <p:set>
                                      <p:cBhvr>
                                        <p:cTn id="49" dur="1" fill="hold">
                                          <p:stCondLst>
                                            <p:cond delay="0"/>
                                          </p:stCondLst>
                                        </p:cTn>
                                        <p:tgtEl>
                                          <p:spTgt spid="312330"/>
                                        </p:tgtEl>
                                        <p:attrNameLst>
                                          <p:attrName>style.visibility</p:attrName>
                                        </p:attrNameLst>
                                      </p:cBhvr>
                                      <p:to>
                                        <p:strVal val="visible"/>
                                      </p:to>
                                    </p:set>
                                    <p:animEffect transition="in" filter="fade">
                                      <p:cBhvr>
                                        <p:cTn id="50" dur="2000"/>
                                        <p:tgtEl>
                                          <p:spTgt spid="312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3200" smtClean="0">
                <a:latin typeface="Times New Roman" pitchFamily="18" charset="0"/>
                <a:cs typeface="Times New Roman" pitchFamily="18" charset="0"/>
              </a:rPr>
              <a:t>Earth passes through the seasons of the year</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and the constellations of the zodiac</a:t>
            </a:r>
          </a:p>
        </p:txBody>
      </p:sp>
      <p:pic>
        <p:nvPicPr>
          <p:cNvPr id="87043" name="Picture 4" descr="constellations_and_organs"/>
          <p:cNvPicPr>
            <a:picLocks noGrp="1" noChangeAspect="1" noChangeArrowheads="1"/>
          </p:cNvPicPr>
          <p:nvPr>
            <p:ph idx="1"/>
          </p:nvPr>
        </p:nvPicPr>
        <p:blipFill>
          <a:blip r:embed="rId3" cstate="print"/>
          <a:srcRect/>
          <a:stretch>
            <a:fillRect/>
          </a:stretch>
        </p:blipFill>
        <p:spPr>
          <a:xfrm>
            <a:off x="533400" y="1371600"/>
            <a:ext cx="8229600" cy="4554538"/>
          </a:xfrm>
          <a:noFill/>
        </p:spPr>
      </p:pic>
      <p:sp>
        <p:nvSpPr>
          <p:cNvPr id="87044" name="Text Box 6"/>
          <p:cNvSpPr txBox="1">
            <a:spLocks noChangeArrowheads="1"/>
          </p:cNvSpPr>
          <p:nvPr/>
        </p:nvSpPr>
        <p:spPr bwMode="auto">
          <a:xfrm>
            <a:off x="76200" y="6003925"/>
            <a:ext cx="8880475" cy="396875"/>
          </a:xfrm>
          <a:prstGeom prst="rect">
            <a:avLst/>
          </a:prstGeom>
          <a:noFill/>
          <a:ln w="9525">
            <a:noFill/>
            <a:miter lim="800000"/>
            <a:headEnd/>
            <a:tailEnd/>
          </a:ln>
        </p:spPr>
        <p:txBody>
          <a:bodyPr wrap="none">
            <a:spAutoFit/>
          </a:bodyPr>
          <a:lstStyle/>
          <a:p>
            <a:r>
              <a:rPr lang="en-US">
                <a:solidFill>
                  <a:schemeClr val="tx1"/>
                </a:solidFill>
              </a:rPr>
              <a:t>(This cycle corresponds to the acupuncture meridians and the development of organs)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latin typeface="Times New Roman" pitchFamily="18" charset="0"/>
                <a:cs typeface="Times New Roman" pitchFamily="18" charset="0"/>
              </a:rPr>
              <a:t>4. Earth’s Rotation</a:t>
            </a:r>
          </a:p>
        </p:txBody>
      </p:sp>
      <p:pic>
        <p:nvPicPr>
          <p:cNvPr id="308228" name="Picture 4" descr="Rotating_earth_(small)"/>
          <p:cNvPicPr>
            <a:picLocks noGrp="1" noChangeAspect="1" noChangeArrowheads="1" noCrop="1"/>
          </p:cNvPicPr>
          <p:nvPr>
            <p:ph idx="1"/>
          </p:nvPr>
        </p:nvPicPr>
        <p:blipFill>
          <a:blip r:embed="rId3" cstate="print"/>
          <a:srcRect/>
          <a:stretch>
            <a:fillRect/>
          </a:stretch>
        </p:blipFill>
        <p:spPr>
          <a:xfrm>
            <a:off x="2743200" y="1981200"/>
            <a:ext cx="3505200" cy="3505200"/>
          </a:xfrm>
          <a:noFill/>
        </p:spPr>
      </p:pic>
      <p:grpSp>
        <p:nvGrpSpPr>
          <p:cNvPr id="2" name="Group 15"/>
          <p:cNvGrpSpPr>
            <a:grpSpLocks/>
          </p:cNvGrpSpPr>
          <p:nvPr/>
        </p:nvGrpSpPr>
        <p:grpSpPr bwMode="auto">
          <a:xfrm>
            <a:off x="850900" y="1219200"/>
            <a:ext cx="7329488" cy="5059363"/>
            <a:chOff x="536" y="768"/>
            <a:chExt cx="4617" cy="3187"/>
          </a:xfrm>
        </p:grpSpPr>
        <p:sp>
          <p:nvSpPr>
            <p:cNvPr id="88084" name="Text Box 6"/>
            <p:cNvSpPr txBox="1">
              <a:spLocks noChangeArrowheads="1"/>
            </p:cNvSpPr>
            <p:nvPr/>
          </p:nvSpPr>
          <p:spPr bwMode="auto">
            <a:xfrm>
              <a:off x="536" y="3705"/>
              <a:ext cx="4617" cy="250"/>
            </a:xfrm>
            <a:prstGeom prst="rect">
              <a:avLst/>
            </a:prstGeom>
            <a:noFill/>
            <a:ln w="9525">
              <a:noFill/>
              <a:miter lim="800000"/>
              <a:headEnd/>
              <a:tailEnd/>
            </a:ln>
          </p:spPr>
          <p:txBody>
            <a:bodyPr wrap="none">
              <a:spAutoFit/>
            </a:bodyPr>
            <a:lstStyle/>
            <a:p>
              <a:r>
                <a:rPr lang="en-US"/>
                <a:t>Contractive forces helped form the Earth and are strongest at the poles</a:t>
              </a:r>
            </a:p>
          </p:txBody>
        </p:sp>
        <p:sp>
          <p:nvSpPr>
            <p:cNvPr id="88085" name="Line 7"/>
            <p:cNvSpPr>
              <a:spLocks noChangeShapeType="1"/>
            </p:cNvSpPr>
            <p:nvPr/>
          </p:nvSpPr>
          <p:spPr bwMode="auto">
            <a:xfrm>
              <a:off x="672" y="2112"/>
              <a:ext cx="1056" cy="0"/>
            </a:xfrm>
            <a:prstGeom prst="line">
              <a:avLst/>
            </a:prstGeom>
            <a:noFill/>
            <a:ln w="9525">
              <a:solidFill>
                <a:srgbClr val="FFFF00"/>
              </a:solidFill>
              <a:round/>
              <a:headEnd/>
              <a:tailEnd type="triangle" w="med" len="med"/>
            </a:ln>
          </p:spPr>
          <p:txBody>
            <a:bodyPr/>
            <a:lstStyle/>
            <a:p>
              <a:endParaRPr lang="en-US"/>
            </a:p>
          </p:txBody>
        </p:sp>
        <p:sp>
          <p:nvSpPr>
            <p:cNvPr id="88086" name="Line 8"/>
            <p:cNvSpPr>
              <a:spLocks noChangeShapeType="1"/>
            </p:cNvSpPr>
            <p:nvPr/>
          </p:nvSpPr>
          <p:spPr bwMode="auto">
            <a:xfrm flipH="1">
              <a:off x="3840" y="2112"/>
              <a:ext cx="1200" cy="0"/>
            </a:xfrm>
            <a:prstGeom prst="line">
              <a:avLst/>
            </a:prstGeom>
            <a:noFill/>
            <a:ln w="9525">
              <a:solidFill>
                <a:srgbClr val="FFFF00"/>
              </a:solidFill>
              <a:round/>
              <a:headEnd/>
              <a:tailEnd type="triangle" w="med" len="med"/>
            </a:ln>
          </p:spPr>
          <p:txBody>
            <a:bodyPr/>
            <a:lstStyle/>
            <a:p>
              <a:endParaRPr lang="en-US"/>
            </a:p>
          </p:txBody>
        </p:sp>
        <p:sp>
          <p:nvSpPr>
            <p:cNvPr id="88087" name="Line 9"/>
            <p:cNvSpPr>
              <a:spLocks noChangeShapeType="1"/>
            </p:cNvSpPr>
            <p:nvPr/>
          </p:nvSpPr>
          <p:spPr bwMode="auto">
            <a:xfrm>
              <a:off x="1056" y="960"/>
              <a:ext cx="720" cy="432"/>
            </a:xfrm>
            <a:prstGeom prst="line">
              <a:avLst/>
            </a:prstGeom>
            <a:noFill/>
            <a:ln w="9525">
              <a:solidFill>
                <a:srgbClr val="FFFF00"/>
              </a:solidFill>
              <a:round/>
              <a:headEnd/>
              <a:tailEnd type="triangle" w="med" len="med"/>
            </a:ln>
          </p:spPr>
          <p:txBody>
            <a:bodyPr/>
            <a:lstStyle/>
            <a:p>
              <a:endParaRPr lang="en-US"/>
            </a:p>
          </p:txBody>
        </p:sp>
        <p:sp>
          <p:nvSpPr>
            <p:cNvPr id="88088" name="Line 10"/>
            <p:cNvSpPr>
              <a:spLocks noChangeShapeType="1"/>
            </p:cNvSpPr>
            <p:nvPr/>
          </p:nvSpPr>
          <p:spPr bwMode="auto">
            <a:xfrm flipV="1">
              <a:off x="1200" y="2784"/>
              <a:ext cx="720" cy="432"/>
            </a:xfrm>
            <a:prstGeom prst="line">
              <a:avLst/>
            </a:prstGeom>
            <a:noFill/>
            <a:ln w="9525">
              <a:solidFill>
                <a:srgbClr val="FFFF00"/>
              </a:solidFill>
              <a:round/>
              <a:headEnd/>
              <a:tailEnd type="triangle" w="med" len="med"/>
            </a:ln>
          </p:spPr>
          <p:txBody>
            <a:bodyPr/>
            <a:lstStyle/>
            <a:p>
              <a:endParaRPr lang="en-US"/>
            </a:p>
          </p:txBody>
        </p:sp>
        <p:sp>
          <p:nvSpPr>
            <p:cNvPr id="88089" name="Line 11"/>
            <p:cNvSpPr>
              <a:spLocks noChangeShapeType="1"/>
            </p:cNvSpPr>
            <p:nvPr/>
          </p:nvSpPr>
          <p:spPr bwMode="auto">
            <a:xfrm flipH="1" flipV="1">
              <a:off x="3840" y="2880"/>
              <a:ext cx="912" cy="528"/>
            </a:xfrm>
            <a:prstGeom prst="line">
              <a:avLst/>
            </a:prstGeom>
            <a:noFill/>
            <a:ln w="9525">
              <a:solidFill>
                <a:srgbClr val="FFFF00"/>
              </a:solidFill>
              <a:round/>
              <a:headEnd/>
              <a:tailEnd type="triangle" w="med" len="med"/>
            </a:ln>
          </p:spPr>
          <p:txBody>
            <a:bodyPr/>
            <a:lstStyle/>
            <a:p>
              <a:endParaRPr lang="en-US"/>
            </a:p>
          </p:txBody>
        </p:sp>
        <p:sp>
          <p:nvSpPr>
            <p:cNvPr id="88090" name="Line 12"/>
            <p:cNvSpPr>
              <a:spLocks noChangeShapeType="1"/>
            </p:cNvSpPr>
            <p:nvPr/>
          </p:nvSpPr>
          <p:spPr bwMode="auto">
            <a:xfrm flipH="1">
              <a:off x="3888" y="912"/>
              <a:ext cx="912" cy="528"/>
            </a:xfrm>
            <a:prstGeom prst="line">
              <a:avLst/>
            </a:prstGeom>
            <a:noFill/>
            <a:ln w="9525">
              <a:solidFill>
                <a:srgbClr val="FFFF00"/>
              </a:solidFill>
              <a:round/>
              <a:headEnd/>
              <a:tailEnd type="triangle" w="med" len="med"/>
            </a:ln>
          </p:spPr>
          <p:txBody>
            <a:bodyPr/>
            <a:lstStyle/>
            <a:p>
              <a:endParaRPr lang="en-US"/>
            </a:p>
          </p:txBody>
        </p:sp>
        <p:sp>
          <p:nvSpPr>
            <p:cNvPr id="88091" name="Line 13"/>
            <p:cNvSpPr>
              <a:spLocks noChangeShapeType="1"/>
            </p:cNvSpPr>
            <p:nvPr/>
          </p:nvSpPr>
          <p:spPr bwMode="auto">
            <a:xfrm flipV="1">
              <a:off x="2832" y="3072"/>
              <a:ext cx="0" cy="432"/>
            </a:xfrm>
            <a:prstGeom prst="line">
              <a:avLst/>
            </a:prstGeom>
            <a:noFill/>
            <a:ln w="9525">
              <a:solidFill>
                <a:srgbClr val="FFFF00"/>
              </a:solidFill>
              <a:round/>
              <a:headEnd/>
              <a:tailEnd type="triangle" w="med" len="med"/>
            </a:ln>
          </p:spPr>
          <p:txBody>
            <a:bodyPr/>
            <a:lstStyle/>
            <a:p>
              <a:endParaRPr lang="en-US"/>
            </a:p>
          </p:txBody>
        </p:sp>
        <p:sp>
          <p:nvSpPr>
            <p:cNvPr id="88092" name="Line 14"/>
            <p:cNvSpPr>
              <a:spLocks noChangeShapeType="1"/>
            </p:cNvSpPr>
            <p:nvPr/>
          </p:nvSpPr>
          <p:spPr bwMode="auto">
            <a:xfrm>
              <a:off x="2880" y="768"/>
              <a:ext cx="0" cy="336"/>
            </a:xfrm>
            <a:prstGeom prst="line">
              <a:avLst/>
            </a:prstGeom>
            <a:noFill/>
            <a:ln w="9525">
              <a:solidFill>
                <a:srgbClr val="FFFF00"/>
              </a:solidFill>
              <a:round/>
              <a:headEnd/>
              <a:tailEnd type="triangle" w="med" len="med"/>
            </a:ln>
          </p:spPr>
          <p:txBody>
            <a:bodyPr/>
            <a:lstStyle/>
            <a:p>
              <a:endParaRPr lang="en-US"/>
            </a:p>
          </p:txBody>
        </p:sp>
      </p:grpSp>
      <p:sp>
        <p:nvSpPr>
          <p:cNvPr id="88069" name="Text Box 16"/>
          <p:cNvSpPr txBox="1">
            <a:spLocks noChangeArrowheads="1"/>
          </p:cNvSpPr>
          <p:nvPr/>
        </p:nvSpPr>
        <p:spPr bwMode="auto">
          <a:xfrm>
            <a:off x="4495800" y="6461125"/>
            <a:ext cx="184150" cy="396875"/>
          </a:xfrm>
          <a:prstGeom prst="rect">
            <a:avLst/>
          </a:prstGeom>
          <a:noFill/>
          <a:ln w="9525">
            <a:noFill/>
            <a:miter lim="800000"/>
            <a:headEnd/>
            <a:tailEnd/>
          </a:ln>
        </p:spPr>
        <p:txBody>
          <a:bodyPr wrap="none">
            <a:spAutoFit/>
          </a:bodyPr>
          <a:lstStyle/>
          <a:p>
            <a:endParaRPr lang="en-US"/>
          </a:p>
        </p:txBody>
      </p:sp>
      <p:grpSp>
        <p:nvGrpSpPr>
          <p:cNvPr id="3" name="Group 24"/>
          <p:cNvGrpSpPr>
            <a:grpSpLocks/>
          </p:cNvGrpSpPr>
          <p:nvPr/>
        </p:nvGrpSpPr>
        <p:grpSpPr bwMode="auto">
          <a:xfrm>
            <a:off x="647700" y="2209800"/>
            <a:ext cx="7739063" cy="4130675"/>
            <a:chOff x="408" y="1392"/>
            <a:chExt cx="4875" cy="2602"/>
          </a:xfrm>
        </p:grpSpPr>
        <p:sp>
          <p:nvSpPr>
            <p:cNvPr id="88077" name="Text Box 17"/>
            <p:cNvSpPr txBox="1">
              <a:spLocks noChangeArrowheads="1"/>
            </p:cNvSpPr>
            <p:nvPr/>
          </p:nvSpPr>
          <p:spPr bwMode="auto">
            <a:xfrm>
              <a:off x="408" y="3744"/>
              <a:ext cx="4875" cy="250"/>
            </a:xfrm>
            <a:prstGeom prst="rect">
              <a:avLst/>
            </a:prstGeom>
            <a:noFill/>
            <a:ln w="9525">
              <a:noFill/>
              <a:miter lim="800000"/>
              <a:headEnd/>
              <a:tailEnd/>
            </a:ln>
          </p:spPr>
          <p:txBody>
            <a:bodyPr wrap="none">
              <a:spAutoFit/>
            </a:bodyPr>
            <a:lstStyle/>
            <a:p>
              <a:r>
                <a:rPr lang="en-US"/>
                <a:t>Expansive forces are generated by rotation and are strongest at the equator</a:t>
              </a:r>
            </a:p>
          </p:txBody>
        </p:sp>
        <p:sp>
          <p:nvSpPr>
            <p:cNvPr id="88078" name="Line 18"/>
            <p:cNvSpPr>
              <a:spLocks noChangeShapeType="1"/>
            </p:cNvSpPr>
            <p:nvPr/>
          </p:nvSpPr>
          <p:spPr bwMode="auto">
            <a:xfrm>
              <a:off x="3888" y="2256"/>
              <a:ext cx="1104" cy="0"/>
            </a:xfrm>
            <a:prstGeom prst="line">
              <a:avLst/>
            </a:prstGeom>
            <a:noFill/>
            <a:ln w="9525">
              <a:solidFill>
                <a:srgbClr val="FFFF00"/>
              </a:solidFill>
              <a:round/>
              <a:headEnd/>
              <a:tailEnd type="triangle" w="med" len="med"/>
            </a:ln>
          </p:spPr>
          <p:txBody>
            <a:bodyPr/>
            <a:lstStyle/>
            <a:p>
              <a:endParaRPr lang="en-US"/>
            </a:p>
          </p:txBody>
        </p:sp>
        <p:sp>
          <p:nvSpPr>
            <p:cNvPr id="88079" name="Line 19"/>
            <p:cNvSpPr>
              <a:spLocks noChangeShapeType="1"/>
            </p:cNvSpPr>
            <p:nvPr/>
          </p:nvSpPr>
          <p:spPr bwMode="auto">
            <a:xfrm flipH="1">
              <a:off x="672" y="2256"/>
              <a:ext cx="1056" cy="0"/>
            </a:xfrm>
            <a:prstGeom prst="line">
              <a:avLst/>
            </a:prstGeom>
            <a:noFill/>
            <a:ln w="9525">
              <a:solidFill>
                <a:srgbClr val="FFFF00"/>
              </a:solidFill>
              <a:round/>
              <a:headEnd/>
              <a:tailEnd type="triangle" w="med" len="med"/>
            </a:ln>
          </p:spPr>
          <p:txBody>
            <a:bodyPr/>
            <a:lstStyle/>
            <a:p>
              <a:endParaRPr lang="en-US"/>
            </a:p>
          </p:txBody>
        </p:sp>
        <p:sp>
          <p:nvSpPr>
            <p:cNvPr id="88080" name="Line 20"/>
            <p:cNvSpPr>
              <a:spLocks noChangeShapeType="1"/>
            </p:cNvSpPr>
            <p:nvPr/>
          </p:nvSpPr>
          <p:spPr bwMode="auto">
            <a:xfrm flipV="1">
              <a:off x="3888" y="1488"/>
              <a:ext cx="1056" cy="240"/>
            </a:xfrm>
            <a:prstGeom prst="line">
              <a:avLst/>
            </a:prstGeom>
            <a:noFill/>
            <a:ln w="9525">
              <a:solidFill>
                <a:srgbClr val="FFFF00"/>
              </a:solidFill>
              <a:round/>
              <a:headEnd/>
              <a:tailEnd type="triangle" w="med" len="med"/>
            </a:ln>
          </p:spPr>
          <p:txBody>
            <a:bodyPr/>
            <a:lstStyle/>
            <a:p>
              <a:endParaRPr lang="en-US"/>
            </a:p>
          </p:txBody>
        </p:sp>
        <p:sp>
          <p:nvSpPr>
            <p:cNvPr id="88081" name="Line 21"/>
            <p:cNvSpPr>
              <a:spLocks noChangeShapeType="1"/>
            </p:cNvSpPr>
            <p:nvPr/>
          </p:nvSpPr>
          <p:spPr bwMode="auto">
            <a:xfrm>
              <a:off x="3888" y="2544"/>
              <a:ext cx="1008" cy="336"/>
            </a:xfrm>
            <a:prstGeom prst="line">
              <a:avLst/>
            </a:prstGeom>
            <a:noFill/>
            <a:ln w="9525">
              <a:solidFill>
                <a:srgbClr val="FFFF00"/>
              </a:solidFill>
              <a:round/>
              <a:headEnd/>
              <a:tailEnd type="triangle" w="med" len="med"/>
            </a:ln>
          </p:spPr>
          <p:txBody>
            <a:bodyPr/>
            <a:lstStyle/>
            <a:p>
              <a:endParaRPr lang="en-US"/>
            </a:p>
          </p:txBody>
        </p:sp>
        <p:sp>
          <p:nvSpPr>
            <p:cNvPr id="88082" name="Line 22"/>
            <p:cNvSpPr>
              <a:spLocks noChangeShapeType="1"/>
            </p:cNvSpPr>
            <p:nvPr/>
          </p:nvSpPr>
          <p:spPr bwMode="auto">
            <a:xfrm flipH="1">
              <a:off x="864" y="2592"/>
              <a:ext cx="864" cy="240"/>
            </a:xfrm>
            <a:prstGeom prst="line">
              <a:avLst/>
            </a:prstGeom>
            <a:noFill/>
            <a:ln w="9525">
              <a:solidFill>
                <a:srgbClr val="FFFF00"/>
              </a:solidFill>
              <a:round/>
              <a:headEnd/>
              <a:tailEnd type="triangle" w="med" len="med"/>
            </a:ln>
          </p:spPr>
          <p:txBody>
            <a:bodyPr/>
            <a:lstStyle/>
            <a:p>
              <a:endParaRPr lang="en-US"/>
            </a:p>
          </p:txBody>
        </p:sp>
        <p:sp>
          <p:nvSpPr>
            <p:cNvPr id="88083" name="Line 23"/>
            <p:cNvSpPr>
              <a:spLocks noChangeShapeType="1"/>
            </p:cNvSpPr>
            <p:nvPr/>
          </p:nvSpPr>
          <p:spPr bwMode="auto">
            <a:xfrm flipH="1" flipV="1">
              <a:off x="816" y="1392"/>
              <a:ext cx="864" cy="336"/>
            </a:xfrm>
            <a:prstGeom prst="line">
              <a:avLst/>
            </a:prstGeom>
            <a:noFill/>
            <a:ln w="9525">
              <a:solidFill>
                <a:srgbClr val="FFFF00"/>
              </a:solidFill>
              <a:round/>
              <a:headEnd/>
              <a:tailEnd type="triangle" w="med" len="med"/>
            </a:ln>
          </p:spPr>
          <p:txBody>
            <a:bodyPr/>
            <a:lstStyle/>
            <a:p>
              <a:endParaRPr lang="en-US"/>
            </a:p>
          </p:txBody>
        </p:sp>
      </p:grpSp>
      <p:grpSp>
        <p:nvGrpSpPr>
          <p:cNvPr id="4" name="Group 29"/>
          <p:cNvGrpSpPr>
            <a:grpSpLocks/>
          </p:cNvGrpSpPr>
          <p:nvPr/>
        </p:nvGrpSpPr>
        <p:grpSpPr bwMode="auto">
          <a:xfrm>
            <a:off x="914400" y="1143000"/>
            <a:ext cx="7315200" cy="5502275"/>
            <a:chOff x="576" y="720"/>
            <a:chExt cx="4608" cy="3466"/>
          </a:xfrm>
        </p:grpSpPr>
        <p:pic>
          <p:nvPicPr>
            <p:cNvPr id="88075" name="Picture 25" descr="tundra"/>
            <p:cNvPicPr>
              <a:picLocks noChangeAspect="1" noChangeArrowheads="1"/>
            </p:cNvPicPr>
            <p:nvPr/>
          </p:nvPicPr>
          <p:blipFill>
            <a:blip r:embed="rId4" cstate="print"/>
            <a:srcRect/>
            <a:stretch>
              <a:fillRect/>
            </a:stretch>
          </p:blipFill>
          <p:spPr bwMode="auto">
            <a:xfrm>
              <a:off x="576" y="720"/>
              <a:ext cx="4608" cy="3018"/>
            </a:xfrm>
            <a:prstGeom prst="rect">
              <a:avLst/>
            </a:prstGeom>
            <a:noFill/>
            <a:ln w="9525">
              <a:noFill/>
              <a:miter lim="800000"/>
              <a:headEnd/>
              <a:tailEnd/>
            </a:ln>
          </p:spPr>
        </p:pic>
        <p:sp>
          <p:nvSpPr>
            <p:cNvPr id="88076" name="Text Box 27"/>
            <p:cNvSpPr txBox="1">
              <a:spLocks noChangeArrowheads="1"/>
            </p:cNvSpPr>
            <p:nvPr/>
          </p:nvSpPr>
          <p:spPr bwMode="auto">
            <a:xfrm>
              <a:off x="1576" y="3936"/>
              <a:ext cx="2424" cy="250"/>
            </a:xfrm>
            <a:prstGeom prst="rect">
              <a:avLst/>
            </a:prstGeom>
            <a:noFill/>
            <a:ln w="9525">
              <a:noFill/>
              <a:miter lim="800000"/>
              <a:headEnd/>
              <a:tailEnd/>
            </a:ln>
          </p:spPr>
          <p:txBody>
            <a:bodyPr wrap="none">
              <a:spAutoFit/>
            </a:bodyPr>
            <a:lstStyle/>
            <a:p>
              <a:r>
                <a:rPr lang="en-US">
                  <a:solidFill>
                    <a:srgbClr val="FFFF00"/>
                  </a:solidFill>
                </a:rPr>
                <a:t>Artic Tundra low growth vegetation</a:t>
              </a:r>
            </a:p>
          </p:txBody>
        </p:sp>
      </p:grpSp>
      <p:grpSp>
        <p:nvGrpSpPr>
          <p:cNvPr id="5" name="Group 33"/>
          <p:cNvGrpSpPr>
            <a:grpSpLocks/>
          </p:cNvGrpSpPr>
          <p:nvPr/>
        </p:nvGrpSpPr>
        <p:grpSpPr bwMode="auto">
          <a:xfrm>
            <a:off x="1285875" y="1228725"/>
            <a:ext cx="6572250" cy="4973638"/>
            <a:chOff x="810" y="774"/>
            <a:chExt cx="4140" cy="3133"/>
          </a:xfrm>
        </p:grpSpPr>
        <p:pic>
          <p:nvPicPr>
            <p:cNvPr id="88073" name="Picture 30" descr="montana"/>
            <p:cNvPicPr>
              <a:picLocks noChangeAspect="1" noChangeArrowheads="1"/>
            </p:cNvPicPr>
            <p:nvPr/>
          </p:nvPicPr>
          <p:blipFill>
            <a:blip r:embed="rId5" cstate="print"/>
            <a:srcRect/>
            <a:stretch>
              <a:fillRect/>
            </a:stretch>
          </p:blipFill>
          <p:spPr bwMode="auto">
            <a:xfrm>
              <a:off x="810" y="774"/>
              <a:ext cx="4140" cy="2772"/>
            </a:xfrm>
            <a:prstGeom prst="rect">
              <a:avLst/>
            </a:prstGeom>
            <a:noFill/>
            <a:ln w="9525">
              <a:noFill/>
              <a:miter lim="800000"/>
              <a:headEnd/>
              <a:tailEnd/>
            </a:ln>
          </p:spPr>
        </p:pic>
        <p:sp>
          <p:nvSpPr>
            <p:cNvPr id="88074" name="Text Box 32"/>
            <p:cNvSpPr txBox="1">
              <a:spLocks noChangeArrowheads="1"/>
            </p:cNvSpPr>
            <p:nvPr/>
          </p:nvSpPr>
          <p:spPr bwMode="auto">
            <a:xfrm>
              <a:off x="1122" y="3657"/>
              <a:ext cx="3532" cy="250"/>
            </a:xfrm>
            <a:prstGeom prst="rect">
              <a:avLst/>
            </a:prstGeom>
            <a:noFill/>
            <a:ln w="9525">
              <a:noFill/>
              <a:miter lim="800000"/>
              <a:headEnd/>
              <a:tailEnd/>
            </a:ln>
          </p:spPr>
          <p:txBody>
            <a:bodyPr wrap="none">
              <a:spAutoFit/>
            </a:bodyPr>
            <a:lstStyle/>
            <a:p>
              <a:r>
                <a:rPr lang="en-US">
                  <a:solidFill>
                    <a:srgbClr val="FFFF00"/>
                  </a:solidFill>
                </a:rPr>
                <a:t>Equatorial Rainforest – high growth dense vegetation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8226"/>
                                        </p:tgtEl>
                                        <p:attrNameLst>
                                          <p:attrName>style.visibility</p:attrName>
                                        </p:attrNameLst>
                                      </p:cBhvr>
                                      <p:to>
                                        <p:strVal val="visible"/>
                                      </p:to>
                                    </p:set>
                                    <p:anim calcmode="lin" valueType="num">
                                      <p:cBhvr additive="base">
                                        <p:cTn id="7" dur="500" fill="hold"/>
                                        <p:tgtEl>
                                          <p:spTgt spid="308226"/>
                                        </p:tgtEl>
                                        <p:attrNameLst>
                                          <p:attrName>ppt_x</p:attrName>
                                        </p:attrNameLst>
                                      </p:cBhvr>
                                      <p:tavLst>
                                        <p:tav tm="0">
                                          <p:val>
                                            <p:strVal val="#ppt_x"/>
                                          </p:val>
                                        </p:tav>
                                        <p:tav tm="100000">
                                          <p:val>
                                            <p:strVal val="#ppt_x"/>
                                          </p:val>
                                        </p:tav>
                                      </p:tavLst>
                                    </p:anim>
                                    <p:anim calcmode="lin" valueType="num">
                                      <p:cBhvr additive="base">
                                        <p:cTn id="8" dur="500" fill="hold"/>
                                        <p:tgtEl>
                                          <p:spTgt spid="308226"/>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08228"/>
                                        </p:tgtEl>
                                        <p:attrNameLst>
                                          <p:attrName>style.visibility</p:attrName>
                                        </p:attrNameLst>
                                      </p:cBhvr>
                                      <p:to>
                                        <p:strVal val="visible"/>
                                      </p:to>
                                    </p:set>
                                    <p:animEffect transition="in" filter="fade">
                                      <p:cBhvr>
                                        <p:cTn id="11" dur="500"/>
                                        <p:tgtEl>
                                          <p:spTgt spid="3082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
                                        </p:tgtEl>
                                      </p:cBhvr>
                                    </p:animEffect>
                                    <p:set>
                                      <p:cBhvr>
                                        <p:cTn id="21" dur="1" fill="hold">
                                          <p:stCondLst>
                                            <p:cond delay="19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3"/>
                                        </p:tgtEl>
                                      </p:cBhvr>
                                    </p:animEffect>
                                    <p:set>
                                      <p:cBhvr>
                                        <p:cTn id="37" dur="1" fill="hold">
                                          <p:stCondLst>
                                            <p:cond delay="1999"/>
                                          </p:stCondLst>
                                        </p:cTn>
                                        <p:tgtEl>
                                          <p:spTgt spid="3"/>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r>
              <a:rPr lang="en-US" smtClean="0">
                <a:solidFill>
                  <a:srgbClr val="FFFF00"/>
                </a:solidFill>
                <a:latin typeface="Times New Roman" pitchFamily="18" charset="0"/>
                <a:cs typeface="Times New Roman" pitchFamily="18" charset="0"/>
              </a:rPr>
              <a:t>5. Precession Of The Equinoxes</a:t>
            </a:r>
          </a:p>
        </p:txBody>
      </p:sp>
      <p:sp>
        <p:nvSpPr>
          <p:cNvPr id="319492" name="Text Box 4"/>
          <p:cNvSpPr txBox="1">
            <a:spLocks noChangeArrowheads="1"/>
          </p:cNvSpPr>
          <p:nvPr/>
        </p:nvSpPr>
        <p:spPr bwMode="auto">
          <a:xfrm>
            <a:off x="882650" y="2787650"/>
            <a:ext cx="7423150" cy="641350"/>
          </a:xfrm>
          <a:prstGeom prst="rect">
            <a:avLst/>
          </a:prstGeom>
          <a:noFill/>
          <a:ln w="9525">
            <a:noFill/>
            <a:miter lim="800000"/>
            <a:headEnd/>
            <a:tailEnd/>
          </a:ln>
        </p:spPr>
        <p:txBody>
          <a:bodyPr wrap="none">
            <a:spAutoFit/>
          </a:bodyPr>
          <a:lstStyle/>
          <a:p>
            <a:r>
              <a:rPr lang="en-US" sz="3600">
                <a:solidFill>
                  <a:srgbClr val="FF3300"/>
                </a:solidFill>
              </a:rPr>
              <a:t>We’ll skip this one for this 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19490"/>
                                        </p:tgtEl>
                                        <p:attrNameLst>
                                          <p:attrName>style.visibility</p:attrName>
                                        </p:attrNameLst>
                                      </p:cBhvr>
                                      <p:to>
                                        <p:strVal val="visible"/>
                                      </p:to>
                                    </p:set>
                                    <p:anim calcmode="lin" valueType="num">
                                      <p:cBhvr additive="base">
                                        <p:cTn id="7" dur="500" fill="hold"/>
                                        <p:tgtEl>
                                          <p:spTgt spid="319490"/>
                                        </p:tgtEl>
                                        <p:attrNameLst>
                                          <p:attrName>ppt_x</p:attrName>
                                        </p:attrNameLst>
                                      </p:cBhvr>
                                      <p:tavLst>
                                        <p:tav tm="0">
                                          <p:val>
                                            <p:strVal val="#ppt_x"/>
                                          </p:val>
                                        </p:tav>
                                        <p:tav tm="100000">
                                          <p:val>
                                            <p:strVal val="#ppt_x"/>
                                          </p:val>
                                        </p:tav>
                                      </p:tavLst>
                                    </p:anim>
                                    <p:anim calcmode="lin" valueType="num">
                                      <p:cBhvr additive="base">
                                        <p:cTn id="8" dur="500" fill="hold"/>
                                        <p:tgtEl>
                                          <p:spTgt spid="3194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319492"/>
                                        </p:tgtEl>
                                        <p:attrNameLst>
                                          <p:attrName>style.visibility</p:attrName>
                                        </p:attrNameLst>
                                      </p:cBhvr>
                                      <p:to>
                                        <p:strVal val="visible"/>
                                      </p:to>
                                    </p:set>
                                    <p:animEffect transition="in" filter="box(in)">
                                      <p:cBhvr>
                                        <p:cTn id="12" dur="500"/>
                                        <p:tgtEl>
                                          <p:spTgt spid="31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p:bldP spid="31949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1143000"/>
            <a:ext cx="8229600" cy="1143000"/>
          </a:xfrm>
        </p:spPr>
        <p:txBody>
          <a:bodyPr/>
          <a:lstStyle/>
          <a:p>
            <a:pPr eaLnBrk="1" hangingPunct="1"/>
            <a:r>
              <a:rPr lang="en-US" smtClean="0">
                <a:solidFill>
                  <a:srgbClr val="FFFF00"/>
                </a:solidFill>
                <a:latin typeface="Times New Roman" pitchFamily="18" charset="0"/>
                <a:cs typeface="Times New Roman" pitchFamily="18" charset="0"/>
              </a:rPr>
              <a:t>Summary of Earth movements</a:t>
            </a:r>
          </a:p>
        </p:txBody>
      </p:sp>
      <p:sp>
        <p:nvSpPr>
          <p:cNvPr id="90115" name="Text Box 4"/>
          <p:cNvSpPr txBox="1">
            <a:spLocks noChangeArrowheads="1"/>
          </p:cNvSpPr>
          <p:nvPr/>
        </p:nvSpPr>
        <p:spPr bwMode="auto">
          <a:xfrm>
            <a:off x="1066800" y="1995488"/>
            <a:ext cx="3673475" cy="396875"/>
          </a:xfrm>
          <a:prstGeom prst="rect">
            <a:avLst/>
          </a:prstGeom>
          <a:noFill/>
          <a:ln w="9525">
            <a:noFill/>
            <a:miter lim="800000"/>
            <a:headEnd/>
            <a:tailEnd/>
          </a:ln>
        </p:spPr>
        <p:txBody>
          <a:bodyPr>
            <a:spAutoFit/>
          </a:bodyPr>
          <a:lstStyle/>
          <a:p>
            <a:endParaRPr lang="en-US"/>
          </a:p>
        </p:txBody>
      </p:sp>
      <p:sp>
        <p:nvSpPr>
          <p:cNvPr id="90116" name="Text Box 5"/>
          <p:cNvSpPr txBox="1">
            <a:spLocks noChangeArrowheads="1"/>
          </p:cNvSpPr>
          <p:nvPr/>
        </p:nvSpPr>
        <p:spPr bwMode="auto">
          <a:xfrm>
            <a:off x="1676400" y="2652713"/>
            <a:ext cx="6019800" cy="2528887"/>
          </a:xfrm>
          <a:prstGeom prst="rect">
            <a:avLst/>
          </a:prstGeom>
          <a:noFill/>
          <a:ln w="9525">
            <a:noFill/>
            <a:miter lim="800000"/>
            <a:headEnd/>
            <a:tailEnd/>
          </a:ln>
        </p:spPr>
        <p:txBody>
          <a:bodyPr>
            <a:spAutoFit/>
          </a:bodyPr>
          <a:lstStyle/>
          <a:p>
            <a:pPr marL="342900" indent="-342900" algn="l">
              <a:buFontTx/>
              <a:buAutoNum type="arabicPeriod"/>
            </a:pPr>
            <a:r>
              <a:rPr lang="en-US" sz="3200"/>
              <a:t>Movement of the Galaxy</a:t>
            </a:r>
          </a:p>
          <a:p>
            <a:pPr marL="342900" indent="-342900" algn="l">
              <a:buFontTx/>
              <a:buAutoNum type="arabicPeriod"/>
            </a:pPr>
            <a:r>
              <a:rPr lang="en-US" sz="3200"/>
              <a:t>Orbit of the Solar System around the Galaxy</a:t>
            </a:r>
          </a:p>
          <a:p>
            <a:pPr marL="342900" indent="-342900" algn="l">
              <a:buFontTx/>
              <a:buAutoNum type="arabicPeriod"/>
            </a:pPr>
            <a:r>
              <a:rPr lang="en-US" sz="3200"/>
              <a:t>Orbit of Earth around the sun</a:t>
            </a:r>
          </a:p>
          <a:p>
            <a:pPr marL="342900" indent="-342900" algn="l">
              <a:buFontTx/>
              <a:buAutoNum type="arabicPeriod"/>
            </a:pPr>
            <a:r>
              <a:rPr lang="en-US" sz="3200"/>
              <a:t>Rotation of the Earth</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2800" smtClean="0">
                <a:solidFill>
                  <a:srgbClr val="FFFF00"/>
                </a:solidFill>
                <a:latin typeface="Times New Roman" pitchFamily="18" charset="0"/>
                <a:cs typeface="Times New Roman" pitchFamily="18" charset="0"/>
              </a:rPr>
              <a:t>The combination of all movements of the Earth</a:t>
            </a:r>
            <a:br>
              <a:rPr lang="en-US" sz="2800" smtClean="0">
                <a:solidFill>
                  <a:srgbClr val="FFFF00"/>
                </a:solidFill>
                <a:latin typeface="Times New Roman" pitchFamily="18" charset="0"/>
                <a:cs typeface="Times New Roman" pitchFamily="18" charset="0"/>
              </a:rPr>
            </a:br>
            <a:r>
              <a:rPr lang="en-US" sz="2800" smtClean="0">
                <a:solidFill>
                  <a:srgbClr val="FFFF00"/>
                </a:solidFill>
                <a:latin typeface="Times New Roman" pitchFamily="18" charset="0"/>
                <a:cs typeface="Times New Roman" pitchFamily="18" charset="0"/>
              </a:rPr>
              <a:t>creates a curious effect on the earth’s magnetosphere</a:t>
            </a:r>
            <a:br>
              <a:rPr lang="en-US" sz="2800" smtClean="0">
                <a:solidFill>
                  <a:srgbClr val="FFFF00"/>
                </a:solidFill>
                <a:latin typeface="Times New Roman" pitchFamily="18" charset="0"/>
                <a:cs typeface="Times New Roman" pitchFamily="18" charset="0"/>
              </a:rPr>
            </a:br>
            <a:r>
              <a:rPr lang="en-US" sz="2800" smtClean="0">
                <a:solidFill>
                  <a:srgbClr val="FFFF00"/>
                </a:solidFill>
                <a:latin typeface="Times New Roman" pitchFamily="18" charset="0"/>
                <a:cs typeface="Times New Roman" pitchFamily="18" charset="0"/>
              </a:rPr>
              <a:t>normally drawn like this:</a:t>
            </a:r>
          </a:p>
        </p:txBody>
      </p:sp>
      <p:sp>
        <p:nvSpPr>
          <p:cNvPr id="91139" name="Oval 7"/>
          <p:cNvSpPr>
            <a:spLocks noChangeArrowheads="1"/>
          </p:cNvSpPr>
          <p:nvPr/>
        </p:nvSpPr>
        <p:spPr bwMode="auto">
          <a:xfrm>
            <a:off x="8305800" y="685800"/>
            <a:ext cx="2667000" cy="5943600"/>
          </a:xfrm>
          <a:prstGeom prst="ellipse">
            <a:avLst/>
          </a:prstGeom>
          <a:solidFill>
            <a:srgbClr val="FFFF00"/>
          </a:solidFill>
          <a:ln w="9525">
            <a:solidFill>
              <a:schemeClr val="tx1"/>
            </a:solidFill>
            <a:round/>
            <a:headEnd/>
            <a:tailEnd/>
          </a:ln>
        </p:spPr>
        <p:txBody>
          <a:bodyPr wrap="none" anchor="ctr"/>
          <a:lstStyle/>
          <a:p>
            <a:endParaRPr lang="en-US"/>
          </a:p>
        </p:txBody>
      </p:sp>
      <p:sp>
        <p:nvSpPr>
          <p:cNvPr id="91140" name="Oval 8"/>
          <p:cNvSpPr>
            <a:spLocks noChangeArrowheads="1"/>
          </p:cNvSpPr>
          <p:nvPr/>
        </p:nvSpPr>
        <p:spPr bwMode="auto">
          <a:xfrm>
            <a:off x="2819400" y="3276600"/>
            <a:ext cx="762000" cy="838200"/>
          </a:xfrm>
          <a:prstGeom prst="ellipse">
            <a:avLst/>
          </a:prstGeom>
          <a:noFill/>
          <a:ln w="9525">
            <a:solidFill>
              <a:srgbClr val="FFFF00"/>
            </a:solidFill>
            <a:round/>
            <a:headEnd/>
            <a:tailEnd/>
          </a:ln>
        </p:spPr>
        <p:txBody>
          <a:bodyPr wrap="none" anchor="ctr"/>
          <a:lstStyle/>
          <a:p>
            <a:endParaRPr lang="en-US"/>
          </a:p>
        </p:txBody>
      </p:sp>
      <p:sp>
        <p:nvSpPr>
          <p:cNvPr id="91141" name="Oval 9"/>
          <p:cNvSpPr>
            <a:spLocks noChangeArrowheads="1"/>
          </p:cNvSpPr>
          <p:nvPr/>
        </p:nvSpPr>
        <p:spPr bwMode="auto">
          <a:xfrm>
            <a:off x="2819400" y="3048000"/>
            <a:ext cx="1143000" cy="1295400"/>
          </a:xfrm>
          <a:prstGeom prst="ellipse">
            <a:avLst/>
          </a:prstGeom>
          <a:noFill/>
          <a:ln w="9525">
            <a:solidFill>
              <a:srgbClr val="FFFF00"/>
            </a:solidFill>
            <a:round/>
            <a:headEnd/>
            <a:tailEnd/>
          </a:ln>
        </p:spPr>
        <p:txBody>
          <a:bodyPr wrap="none" anchor="ctr"/>
          <a:lstStyle/>
          <a:p>
            <a:endParaRPr lang="en-US"/>
          </a:p>
        </p:txBody>
      </p:sp>
      <p:sp>
        <p:nvSpPr>
          <p:cNvPr id="91142" name="Oval 10"/>
          <p:cNvSpPr>
            <a:spLocks noChangeArrowheads="1"/>
          </p:cNvSpPr>
          <p:nvPr/>
        </p:nvSpPr>
        <p:spPr bwMode="auto">
          <a:xfrm>
            <a:off x="2819400" y="2743200"/>
            <a:ext cx="1524000" cy="1905000"/>
          </a:xfrm>
          <a:prstGeom prst="ellipse">
            <a:avLst/>
          </a:prstGeom>
          <a:noFill/>
          <a:ln w="9525">
            <a:solidFill>
              <a:srgbClr val="FFFF00"/>
            </a:solidFill>
            <a:round/>
            <a:headEnd/>
            <a:tailEnd/>
          </a:ln>
        </p:spPr>
        <p:txBody>
          <a:bodyPr wrap="none" anchor="ctr"/>
          <a:lstStyle/>
          <a:p>
            <a:endParaRPr lang="en-US"/>
          </a:p>
        </p:txBody>
      </p:sp>
      <p:sp>
        <p:nvSpPr>
          <p:cNvPr id="91143" name="Oval 11"/>
          <p:cNvSpPr>
            <a:spLocks noChangeArrowheads="1"/>
          </p:cNvSpPr>
          <p:nvPr/>
        </p:nvSpPr>
        <p:spPr bwMode="auto">
          <a:xfrm>
            <a:off x="304800" y="3276600"/>
            <a:ext cx="2514600" cy="838200"/>
          </a:xfrm>
          <a:prstGeom prst="ellipse">
            <a:avLst/>
          </a:prstGeom>
          <a:noFill/>
          <a:ln w="9525">
            <a:solidFill>
              <a:srgbClr val="FFFF00"/>
            </a:solidFill>
            <a:round/>
            <a:headEnd/>
            <a:tailEnd/>
          </a:ln>
        </p:spPr>
        <p:txBody>
          <a:bodyPr wrap="none" anchor="ctr"/>
          <a:lstStyle/>
          <a:p>
            <a:endParaRPr lang="en-US"/>
          </a:p>
        </p:txBody>
      </p:sp>
      <p:sp>
        <p:nvSpPr>
          <p:cNvPr id="91144" name="Oval 12"/>
          <p:cNvSpPr>
            <a:spLocks noChangeArrowheads="1"/>
          </p:cNvSpPr>
          <p:nvPr/>
        </p:nvSpPr>
        <p:spPr bwMode="auto">
          <a:xfrm>
            <a:off x="-1143000" y="2667000"/>
            <a:ext cx="3962400" cy="1981200"/>
          </a:xfrm>
          <a:prstGeom prst="ellipse">
            <a:avLst/>
          </a:prstGeom>
          <a:noFill/>
          <a:ln w="9525">
            <a:solidFill>
              <a:srgbClr val="FFFF00"/>
            </a:solidFill>
            <a:round/>
            <a:headEnd/>
            <a:tailEnd/>
          </a:ln>
        </p:spPr>
        <p:txBody>
          <a:bodyPr wrap="none" anchor="ctr"/>
          <a:lstStyle/>
          <a:p>
            <a:endParaRPr lang="en-US"/>
          </a:p>
        </p:txBody>
      </p:sp>
      <p:sp>
        <p:nvSpPr>
          <p:cNvPr id="91145" name="Oval 13"/>
          <p:cNvSpPr>
            <a:spLocks noChangeArrowheads="1"/>
          </p:cNvSpPr>
          <p:nvPr/>
        </p:nvSpPr>
        <p:spPr bwMode="auto">
          <a:xfrm>
            <a:off x="-2362200" y="2286000"/>
            <a:ext cx="5181600" cy="2819400"/>
          </a:xfrm>
          <a:prstGeom prst="ellipse">
            <a:avLst/>
          </a:prstGeom>
          <a:noFill/>
          <a:ln w="9525">
            <a:solidFill>
              <a:srgbClr val="FFFF00"/>
            </a:solidFill>
            <a:round/>
            <a:headEnd/>
            <a:tailEnd/>
          </a:ln>
        </p:spPr>
        <p:txBody>
          <a:bodyPr wrap="none" anchor="ctr"/>
          <a:lstStyle/>
          <a:p>
            <a:endParaRPr lang="en-US"/>
          </a:p>
        </p:txBody>
      </p:sp>
      <p:pic>
        <p:nvPicPr>
          <p:cNvPr id="91146" name="Picture 4" descr="Rotating_earth_(small)"/>
          <p:cNvPicPr>
            <a:picLocks noGrp="1" noChangeAspect="1" noChangeArrowheads="1" noCrop="1"/>
          </p:cNvPicPr>
          <p:nvPr>
            <p:ph idx="1"/>
          </p:nvPr>
        </p:nvPicPr>
        <p:blipFill>
          <a:blip r:embed="rId3" cstate="print"/>
          <a:srcRect/>
          <a:stretch>
            <a:fillRect/>
          </a:stretch>
        </p:blipFill>
        <p:spPr>
          <a:xfrm>
            <a:off x="2514600" y="3429000"/>
            <a:ext cx="571500" cy="571500"/>
          </a:xfrm>
          <a:noFill/>
        </p:spPr>
      </p:pic>
      <p:sp>
        <p:nvSpPr>
          <p:cNvPr id="227342" name="Line 14"/>
          <p:cNvSpPr>
            <a:spLocks noChangeShapeType="1"/>
          </p:cNvSpPr>
          <p:nvPr/>
        </p:nvSpPr>
        <p:spPr bwMode="auto">
          <a:xfrm flipH="1">
            <a:off x="7010400" y="3657600"/>
            <a:ext cx="1066800" cy="0"/>
          </a:xfrm>
          <a:prstGeom prst="line">
            <a:avLst/>
          </a:prstGeom>
          <a:noFill/>
          <a:ln w="9525">
            <a:solidFill>
              <a:srgbClr val="FFFF00"/>
            </a:solidFill>
            <a:round/>
            <a:headEnd/>
            <a:tailEnd type="triangle" w="med" len="med"/>
          </a:ln>
        </p:spPr>
        <p:txBody>
          <a:bodyPr/>
          <a:lstStyle/>
          <a:p>
            <a:endParaRPr lang="en-US"/>
          </a:p>
        </p:txBody>
      </p:sp>
      <p:sp>
        <p:nvSpPr>
          <p:cNvPr id="227343" name="Line 15"/>
          <p:cNvSpPr>
            <a:spLocks noChangeShapeType="1"/>
          </p:cNvSpPr>
          <p:nvPr/>
        </p:nvSpPr>
        <p:spPr bwMode="auto">
          <a:xfrm flipH="1" flipV="1">
            <a:off x="7086600" y="2590800"/>
            <a:ext cx="990600" cy="152400"/>
          </a:xfrm>
          <a:prstGeom prst="line">
            <a:avLst/>
          </a:prstGeom>
          <a:noFill/>
          <a:ln w="9525">
            <a:solidFill>
              <a:srgbClr val="FFFF00"/>
            </a:solidFill>
            <a:round/>
            <a:headEnd/>
            <a:tailEnd type="triangle" w="med" len="med"/>
          </a:ln>
        </p:spPr>
        <p:txBody>
          <a:bodyPr/>
          <a:lstStyle/>
          <a:p>
            <a:endParaRPr lang="en-US"/>
          </a:p>
        </p:txBody>
      </p:sp>
      <p:sp>
        <p:nvSpPr>
          <p:cNvPr id="227344" name="Line 16"/>
          <p:cNvSpPr>
            <a:spLocks noChangeShapeType="1"/>
          </p:cNvSpPr>
          <p:nvPr/>
        </p:nvSpPr>
        <p:spPr bwMode="auto">
          <a:xfrm flipH="1">
            <a:off x="7162800" y="4648200"/>
            <a:ext cx="914400" cy="76200"/>
          </a:xfrm>
          <a:prstGeom prst="line">
            <a:avLst/>
          </a:prstGeom>
          <a:noFill/>
          <a:ln w="9525">
            <a:solidFill>
              <a:srgbClr val="FFFF00"/>
            </a:solidFill>
            <a:round/>
            <a:headEnd/>
            <a:tailEnd type="triangle" w="med" len="med"/>
          </a:ln>
        </p:spPr>
        <p:txBody>
          <a:bodyPr/>
          <a:lstStyle/>
          <a:p>
            <a:endParaRPr lang="en-US"/>
          </a:p>
        </p:txBody>
      </p:sp>
      <p:sp>
        <p:nvSpPr>
          <p:cNvPr id="91150" name="Text Box 17"/>
          <p:cNvSpPr txBox="1">
            <a:spLocks noChangeArrowheads="1"/>
          </p:cNvSpPr>
          <p:nvPr/>
        </p:nvSpPr>
        <p:spPr bwMode="auto">
          <a:xfrm>
            <a:off x="5376863" y="3900488"/>
            <a:ext cx="1290637" cy="396875"/>
          </a:xfrm>
          <a:prstGeom prst="rect">
            <a:avLst/>
          </a:prstGeom>
          <a:noFill/>
          <a:ln w="9525">
            <a:noFill/>
            <a:miter lim="800000"/>
            <a:headEnd/>
            <a:tailEnd/>
          </a:ln>
        </p:spPr>
        <p:txBody>
          <a:bodyPr wrap="none">
            <a:spAutoFit/>
          </a:bodyPr>
          <a:lstStyle/>
          <a:p>
            <a:r>
              <a:rPr lang="en-US"/>
              <a:t>Solar wind</a:t>
            </a:r>
          </a:p>
        </p:txBody>
      </p:sp>
      <p:sp>
        <p:nvSpPr>
          <p:cNvPr id="91151" name="Text Box 18"/>
          <p:cNvSpPr txBox="1">
            <a:spLocks noChangeArrowheads="1"/>
          </p:cNvSpPr>
          <p:nvPr/>
        </p:nvSpPr>
        <p:spPr bwMode="auto">
          <a:xfrm>
            <a:off x="1828800" y="5257800"/>
            <a:ext cx="1719263" cy="396875"/>
          </a:xfrm>
          <a:prstGeom prst="rect">
            <a:avLst/>
          </a:prstGeom>
          <a:noFill/>
          <a:ln w="9525">
            <a:noFill/>
            <a:miter lim="800000"/>
            <a:headEnd/>
            <a:tailEnd/>
          </a:ln>
        </p:spPr>
        <p:txBody>
          <a:bodyPr wrap="none">
            <a:spAutoFit/>
          </a:bodyPr>
          <a:lstStyle/>
          <a:p>
            <a:r>
              <a:rPr lang="en-US"/>
              <a:t>magnetosphere</a:t>
            </a:r>
          </a:p>
        </p:txBody>
      </p:sp>
      <p:sp>
        <p:nvSpPr>
          <p:cNvPr id="91152" name="Text Box 19"/>
          <p:cNvSpPr txBox="1">
            <a:spLocks noChangeArrowheads="1"/>
          </p:cNvSpPr>
          <p:nvPr/>
        </p:nvSpPr>
        <p:spPr bwMode="auto">
          <a:xfrm>
            <a:off x="2874963" y="6110288"/>
            <a:ext cx="3248025" cy="396875"/>
          </a:xfrm>
          <a:prstGeom prst="rect">
            <a:avLst/>
          </a:prstGeom>
          <a:noFill/>
          <a:ln w="9525">
            <a:noFill/>
            <a:miter lim="800000"/>
            <a:headEnd/>
            <a:tailEnd/>
          </a:ln>
        </p:spPr>
        <p:txBody>
          <a:bodyPr wrap="none">
            <a:spAutoFit/>
          </a:bodyPr>
          <a:lstStyle/>
          <a:p>
            <a:r>
              <a:rPr lang="en-US" i="1"/>
              <a:t>But this image is not complete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3.33333E-6 -3.33333E-6 L -0.24584 -0.04444 " pathEditMode="relative" rAng="0" ptsTypes="AA">
                                      <p:cBhvr>
                                        <p:cTn id="6" dur="1000" fill="hold"/>
                                        <p:tgtEl>
                                          <p:spTgt spid="227343"/>
                                        </p:tgtEl>
                                        <p:attrNameLst>
                                          <p:attrName>ppt_x</p:attrName>
                                          <p:attrName>ppt_y</p:attrName>
                                        </p:attrNameLst>
                                      </p:cBhvr>
                                      <p:rCtr x="-123" y="-22"/>
                                    </p:animMotion>
                                  </p:childTnLst>
                                </p:cTn>
                              </p:par>
                              <p:par>
                                <p:cTn id="7" presetID="0" presetClass="path" presetSubtype="0" repeatCount="indefinite" accel="50000" decel="50000" fill="hold" grpId="0" nodeType="withEffect">
                                  <p:stCondLst>
                                    <p:cond delay="0"/>
                                  </p:stCondLst>
                                  <p:childTnLst>
                                    <p:animMotion origin="layout" path="M 0.0 2.22222E-6 L -0.25833 2.22222E-6 " pathEditMode="relative" ptsTypes="AA">
                                      <p:cBhvr>
                                        <p:cTn id="8" dur="1000" fill="hold"/>
                                        <p:tgtEl>
                                          <p:spTgt spid="227342"/>
                                        </p:tgtEl>
                                        <p:attrNameLst>
                                          <p:attrName>ppt_x</p:attrName>
                                          <p:attrName>ppt_y</p:attrName>
                                        </p:attrNameLst>
                                      </p:cBhvr>
                                    </p:animMotion>
                                  </p:childTnLst>
                                </p:cTn>
                              </p:par>
                              <p:par>
                                <p:cTn id="9" presetID="0" presetClass="path" presetSubtype="0" repeatCount="indefinite" accel="50000" decel="50000" fill="hold" grpId="0" nodeType="withEffect">
                                  <p:stCondLst>
                                    <p:cond delay="0"/>
                                  </p:stCondLst>
                                  <p:childTnLst>
                                    <p:animMotion origin="layout" path="M 0.0 -3.33333E-6 L -0.23333 0.02223 " pathEditMode="relative" rAng="0" ptsTypes="AA">
                                      <p:cBhvr>
                                        <p:cTn id="10" dur="1000" fill="hold"/>
                                        <p:tgtEl>
                                          <p:spTgt spid="227344"/>
                                        </p:tgtEl>
                                        <p:attrNameLst>
                                          <p:attrName>ppt_x</p:attrName>
                                          <p:attrName>ppt_y</p:attrName>
                                        </p:attrNameLst>
                                      </p:cBhvr>
                                      <p:rCtr x="-117" y="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42" grpId="0" animBg="1"/>
      <p:bldP spid="227343" grpId="0" animBg="1"/>
      <p:bldP spid="2273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z335"/>
          <p:cNvPicPr>
            <a:picLocks noGrp="1" noChangeAspect="1" noChangeArrowheads="1"/>
          </p:cNvPicPr>
          <p:nvPr>
            <p:ph/>
          </p:nvPr>
        </p:nvPicPr>
        <p:blipFill>
          <a:blip r:embed="rId3" cstate="print"/>
          <a:srcRect/>
          <a:stretch>
            <a:fillRect/>
          </a:stretch>
        </p:blipFill>
        <p:spPr>
          <a:xfrm>
            <a:off x="2371725" y="1614488"/>
            <a:ext cx="4400550" cy="3171825"/>
          </a:xfrm>
          <a:noFill/>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box(in)">
                                      <p:cBhvr>
                                        <p:cTn id="7"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1668" name="Picture 4" descr="human_magnetosphere"/>
          <p:cNvPicPr>
            <a:picLocks noGrp="1" noChangeAspect="1" noChangeArrowheads="1"/>
          </p:cNvPicPr>
          <p:nvPr>
            <p:ph idx="1"/>
          </p:nvPr>
        </p:nvPicPr>
        <p:blipFill>
          <a:blip r:embed="rId3" cstate="print"/>
          <a:srcRect/>
          <a:stretch>
            <a:fillRect/>
          </a:stretch>
        </p:blipFill>
        <p:spPr>
          <a:xfrm>
            <a:off x="0" y="1350963"/>
            <a:ext cx="9144000" cy="4897437"/>
          </a:xfrm>
          <a:noFill/>
        </p:spPr>
      </p:pic>
      <p:sp>
        <p:nvSpPr>
          <p:cNvPr id="241666" name="Rectangle 2"/>
          <p:cNvSpPr>
            <a:spLocks noGrp="1" noChangeArrowheads="1"/>
          </p:cNvSpPr>
          <p:nvPr>
            <p:ph type="title"/>
          </p:nvPr>
        </p:nvSpPr>
        <p:spPr/>
        <p:txBody>
          <a:bodyPr/>
          <a:lstStyle/>
          <a:p>
            <a:pPr eaLnBrk="1" hangingPunct="1"/>
            <a:r>
              <a:rPr lang="en-US" sz="3600" smtClean="0">
                <a:solidFill>
                  <a:schemeClr val="tx1"/>
                </a:solidFill>
                <a:latin typeface="Times New Roman" pitchFamily="18" charset="0"/>
                <a:cs typeface="Times New Roman" pitchFamily="18" charset="0"/>
              </a:rPr>
              <a:t>But when you add the influences</a:t>
            </a:r>
            <a:br>
              <a:rPr lang="en-US" sz="3600" smtClean="0">
                <a:solidFill>
                  <a:schemeClr val="tx1"/>
                </a:solidFill>
                <a:latin typeface="Times New Roman" pitchFamily="18" charset="0"/>
                <a:cs typeface="Times New Roman" pitchFamily="18" charset="0"/>
              </a:rPr>
            </a:br>
            <a:r>
              <a:rPr lang="en-US" sz="3600" smtClean="0">
                <a:solidFill>
                  <a:schemeClr val="tx1"/>
                </a:solidFill>
                <a:latin typeface="Times New Roman" pitchFamily="18" charset="0"/>
                <a:cs typeface="Times New Roman" pitchFamily="18" charset="0"/>
              </a:rPr>
              <a:t>of all the movements it can look like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41666"/>
                                        </p:tgtEl>
                                        <p:attrNameLst>
                                          <p:attrName>style.visibility</p:attrName>
                                        </p:attrNameLst>
                                      </p:cBhvr>
                                      <p:to>
                                        <p:strVal val="visible"/>
                                      </p:to>
                                    </p:set>
                                    <p:anim calcmode="lin" valueType="num">
                                      <p:cBhvr additive="base">
                                        <p:cTn id="7" dur="500" fill="hold"/>
                                        <p:tgtEl>
                                          <p:spTgt spid="241666"/>
                                        </p:tgtEl>
                                        <p:attrNameLst>
                                          <p:attrName>ppt_x</p:attrName>
                                        </p:attrNameLst>
                                      </p:cBhvr>
                                      <p:tavLst>
                                        <p:tav tm="0">
                                          <p:val>
                                            <p:strVal val="#ppt_x"/>
                                          </p:val>
                                        </p:tav>
                                        <p:tav tm="100000">
                                          <p:val>
                                            <p:strVal val="#ppt_x"/>
                                          </p:val>
                                        </p:tav>
                                      </p:tavLst>
                                    </p:anim>
                                    <p:anim calcmode="lin" valueType="num">
                                      <p:cBhvr additive="base">
                                        <p:cTn id="8" dur="500" fill="hold"/>
                                        <p:tgtEl>
                                          <p:spTgt spid="2416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1668"/>
                                        </p:tgtEl>
                                        <p:attrNameLst>
                                          <p:attrName>style.visibility</p:attrName>
                                        </p:attrNameLst>
                                      </p:cBhvr>
                                      <p:to>
                                        <p:strVal val="visible"/>
                                      </p:to>
                                    </p:set>
                                    <p:animEffect transition="in" filter="fade">
                                      <p:cBhvr>
                                        <p:cTn id="13" dur="500"/>
                                        <p:tgtEl>
                                          <p:spTgt spid="24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Things that determine our constitution:</a:t>
            </a:r>
          </a:p>
        </p:txBody>
      </p:sp>
      <p:sp>
        <p:nvSpPr>
          <p:cNvPr id="332803" name="Rectangle 3"/>
          <p:cNvSpPr>
            <a:spLocks noGrp="1" noChangeArrowheads="1"/>
          </p:cNvSpPr>
          <p:nvPr>
            <p:ph type="body" idx="1"/>
          </p:nvPr>
        </p:nvSpPr>
        <p:spPr>
          <a:xfrm>
            <a:off x="1828800" y="1524000"/>
            <a:ext cx="6172200" cy="43434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Universe</a:t>
            </a:r>
            <a:r>
              <a:rPr lang="en-US" smtClean="0">
                <a:solidFill>
                  <a:schemeClr val="bg1"/>
                </a:solidFill>
                <a:latin typeface="Times New Roman" pitchFamily="18" charset="0"/>
                <a:cs typeface="Times New Roman" pitchFamily="18" charset="0"/>
              </a:rPr>
              <a:t> itself; its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a:t>
            </a:r>
            <a:r>
              <a:rPr lang="en-US" smtClean="0">
                <a:solidFill>
                  <a:srgbClr val="FFFF00"/>
                </a:solidFill>
                <a:latin typeface="Times New Roman" pitchFamily="18" charset="0"/>
                <a:cs typeface="Times New Roman" pitchFamily="18" charset="0"/>
              </a:rPr>
              <a:t>structure</a:t>
            </a:r>
            <a:r>
              <a:rPr lang="en-US" smtClean="0">
                <a:solidFill>
                  <a:schemeClr val="bg1"/>
                </a:solidFill>
                <a:latin typeface="Times New Roman" pitchFamily="18" charset="0"/>
                <a:cs typeface="Times New Roman" pitchFamily="18" charset="0"/>
              </a:rPr>
              <a:t> and how it </a:t>
            </a:r>
            <a:r>
              <a:rPr lang="en-US" smtClean="0">
                <a:solidFill>
                  <a:srgbClr val="FFFF00"/>
                </a:solidFill>
                <a:latin typeface="Times New Roman" pitchFamily="18" charset="0"/>
                <a:cs typeface="Times New Roman" pitchFamily="18" charset="0"/>
              </a:rPr>
              <a:t>behaves</a:t>
            </a:r>
            <a:r>
              <a:rPr lang="en-US" smtClean="0">
                <a:solidFill>
                  <a:schemeClr val="bg1"/>
                </a:solidFill>
                <a:latin typeface="Times New Roman" pitchFamily="18" charset="0"/>
                <a:cs typeface="Times New Roman" pitchFamily="18" charset="0"/>
              </a:rPr>
              <a:t>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Earth </a:t>
            </a:r>
            <a:r>
              <a:rPr lang="en-US" smtClean="0">
                <a:solidFill>
                  <a:schemeClr val="bg1"/>
                </a:solidFill>
                <a:latin typeface="Times New Roman" pitchFamily="18" charset="0"/>
                <a:cs typeface="Times New Roman" pitchFamily="18" charset="0"/>
              </a:rPr>
              <a:t>and its movements</a:t>
            </a:r>
          </a:p>
          <a:p>
            <a:pPr marL="609600" indent="-609600" eaLnBrk="1" hangingPunct="1">
              <a:buFontTx/>
              <a:buAutoNum type="arabicPeriod"/>
            </a:pPr>
            <a:r>
              <a:rPr lang="en-US" smtClean="0">
                <a:solidFill>
                  <a:srgbClr val="FFFF00"/>
                </a:solidFill>
                <a:latin typeface="Times New Roman" pitchFamily="18" charset="0"/>
                <a:cs typeface="Times New Roman" pitchFamily="18" charset="0"/>
              </a:rPr>
              <a:t>Biological </a:t>
            </a:r>
            <a:r>
              <a:rPr lang="en-US" smtClean="0">
                <a:solidFill>
                  <a:schemeClr val="bg1"/>
                </a:solidFill>
                <a:latin typeface="Times New Roman" pitchFamily="18" charset="0"/>
                <a:cs typeface="Times New Roman" pitchFamily="18" charset="0"/>
              </a:rPr>
              <a:t>development</a:t>
            </a:r>
            <a:r>
              <a:rPr lang="en-US" smtClean="0">
                <a:solidFill>
                  <a:srgbClr val="FFFF00"/>
                </a:solidFill>
                <a:latin typeface="Times New Roman" pitchFamily="18" charset="0"/>
                <a:cs typeface="Times New Roman" pitchFamily="18" charset="0"/>
              </a:rPr>
              <a:t> </a:t>
            </a:r>
            <a:r>
              <a:rPr lang="en-US" smtClean="0">
                <a:solidFill>
                  <a:schemeClr val="bg1"/>
                </a:solidFill>
                <a:latin typeface="Times New Roman" pitchFamily="18" charset="0"/>
                <a:cs typeface="Times New Roman" pitchFamily="18" charset="0"/>
              </a:rPr>
              <a:t>on earth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Our own </a:t>
            </a:r>
            <a:r>
              <a:rPr lang="en-US" smtClean="0">
                <a:solidFill>
                  <a:srgbClr val="FFFF00"/>
                </a:solidFill>
                <a:latin typeface="Times New Roman" pitchFamily="18" charset="0"/>
                <a:cs typeface="Times New Roman" pitchFamily="18" charset="0"/>
              </a:rPr>
              <a:t>embryological</a:t>
            </a:r>
            <a:r>
              <a:rPr lang="en-US" smtClean="0">
                <a:solidFill>
                  <a:schemeClr val="bg1"/>
                </a:solidFill>
                <a:latin typeface="Times New Roman" pitchFamily="18" charset="0"/>
                <a:cs typeface="Times New Roman" pitchFamily="18" charset="0"/>
              </a:rPr>
              <a:t> development</a:t>
            </a:r>
          </a:p>
        </p:txBody>
      </p:sp>
      <p:grpSp>
        <p:nvGrpSpPr>
          <p:cNvPr id="2" name="Group 4"/>
          <p:cNvGrpSpPr>
            <a:grpSpLocks/>
          </p:cNvGrpSpPr>
          <p:nvPr/>
        </p:nvGrpSpPr>
        <p:grpSpPr bwMode="auto">
          <a:xfrm>
            <a:off x="887413" y="1524000"/>
            <a:ext cx="609600" cy="533400"/>
            <a:chOff x="559" y="960"/>
            <a:chExt cx="384" cy="336"/>
          </a:xfrm>
        </p:grpSpPr>
        <p:sp>
          <p:nvSpPr>
            <p:cNvPr id="93192" name="Rectangle 5"/>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93193" name="Text Box 6"/>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grpSp>
        <p:nvGrpSpPr>
          <p:cNvPr id="3" name="Group 7"/>
          <p:cNvGrpSpPr>
            <a:grpSpLocks/>
          </p:cNvGrpSpPr>
          <p:nvPr/>
        </p:nvGrpSpPr>
        <p:grpSpPr bwMode="auto">
          <a:xfrm>
            <a:off x="914400" y="2590800"/>
            <a:ext cx="609600" cy="533400"/>
            <a:chOff x="559" y="960"/>
            <a:chExt cx="384" cy="336"/>
          </a:xfrm>
        </p:grpSpPr>
        <p:sp>
          <p:nvSpPr>
            <p:cNvPr id="93190" name="Rectangle 8"/>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93191" name="Text Box 9"/>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2802"/>
                                        </p:tgtEl>
                                        <p:attrNameLst>
                                          <p:attrName>style.visibility</p:attrName>
                                        </p:attrNameLst>
                                      </p:cBhvr>
                                      <p:to>
                                        <p:strVal val="visible"/>
                                      </p:to>
                                    </p:set>
                                    <p:anim calcmode="lin" valueType="num">
                                      <p:cBhvr additive="base">
                                        <p:cTn id="7" dur="500" fill="hold"/>
                                        <p:tgtEl>
                                          <p:spTgt spid="332802"/>
                                        </p:tgtEl>
                                        <p:attrNameLst>
                                          <p:attrName>ppt_x</p:attrName>
                                        </p:attrNameLst>
                                      </p:cBhvr>
                                      <p:tavLst>
                                        <p:tav tm="0">
                                          <p:val>
                                            <p:strVal val="#ppt_x"/>
                                          </p:val>
                                        </p:tav>
                                        <p:tav tm="100000">
                                          <p:val>
                                            <p:strVal val="#ppt_x"/>
                                          </p:val>
                                        </p:tav>
                                      </p:tavLst>
                                    </p:anim>
                                    <p:anim calcmode="lin" valueType="num">
                                      <p:cBhvr additive="base">
                                        <p:cTn id="8" dur="500" fill="hold"/>
                                        <p:tgtEl>
                                          <p:spTgt spid="33280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2803">
                                            <p:txEl>
                                              <p:pRg st="0" end="0"/>
                                            </p:txEl>
                                          </p:spTgt>
                                        </p:tgtEl>
                                        <p:attrNameLst>
                                          <p:attrName>style.visibility</p:attrName>
                                        </p:attrNameLst>
                                      </p:cBhvr>
                                      <p:to>
                                        <p:strVal val="visible"/>
                                      </p:to>
                                    </p:set>
                                    <p:anim calcmode="lin" valueType="num">
                                      <p:cBhvr additive="base">
                                        <p:cTn id="11" dur="500" fill="hold"/>
                                        <p:tgtEl>
                                          <p:spTgt spid="33280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280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2803">
                                            <p:txEl>
                                              <p:pRg st="1" end="1"/>
                                            </p:txEl>
                                          </p:spTgt>
                                        </p:tgtEl>
                                        <p:attrNameLst>
                                          <p:attrName>style.visibility</p:attrName>
                                        </p:attrNameLst>
                                      </p:cBhvr>
                                      <p:to>
                                        <p:strVal val="visible"/>
                                      </p:to>
                                    </p:set>
                                    <p:anim calcmode="lin" valueType="num">
                                      <p:cBhvr additive="base">
                                        <p:cTn id="15" dur="500" fill="hold"/>
                                        <p:tgtEl>
                                          <p:spTgt spid="33280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280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2803">
                                            <p:txEl>
                                              <p:pRg st="2" end="2"/>
                                            </p:txEl>
                                          </p:spTgt>
                                        </p:tgtEl>
                                        <p:attrNameLst>
                                          <p:attrName>style.visibility</p:attrName>
                                        </p:attrNameLst>
                                      </p:cBhvr>
                                      <p:to>
                                        <p:strVal val="visible"/>
                                      </p:to>
                                    </p:set>
                                    <p:anim calcmode="lin" valueType="num">
                                      <p:cBhvr additive="base">
                                        <p:cTn id="19" dur="500" fill="hold"/>
                                        <p:tgtEl>
                                          <p:spTgt spid="3328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280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2803">
                                            <p:txEl>
                                              <p:pRg st="3" end="3"/>
                                            </p:txEl>
                                          </p:spTgt>
                                        </p:tgtEl>
                                        <p:attrNameLst>
                                          <p:attrName>style.visibility</p:attrName>
                                        </p:attrNameLst>
                                      </p:cBhvr>
                                      <p:to>
                                        <p:strVal val="visible"/>
                                      </p:to>
                                    </p:set>
                                    <p:anim calcmode="lin" valueType="num">
                                      <p:cBhvr additive="base">
                                        <p:cTn id="23" dur="500" fill="hold"/>
                                        <p:tgtEl>
                                          <p:spTgt spid="33280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280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2" grpId="0"/>
      <p:bldP spid="33280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8229600" cy="1905000"/>
          </a:xfrm>
        </p:spPr>
        <p:txBody>
          <a:bodyPr/>
          <a:lstStyle/>
          <a:p>
            <a:pPr eaLnBrk="1" hangingPunct="1"/>
            <a:r>
              <a:rPr lang="en-US" sz="3200" b="1" smtClean="0">
                <a:solidFill>
                  <a:schemeClr val="tx1"/>
                </a:solidFill>
                <a:latin typeface="Times New Roman" pitchFamily="18" charset="0"/>
                <a:cs typeface="Times New Roman" pitchFamily="18" charset="0"/>
              </a:rPr>
              <a:t>The four movements make up the primary forces that determine the spiral motion and growth that happen on Earth.</a:t>
            </a:r>
          </a:p>
        </p:txBody>
      </p:sp>
      <p:pic>
        <p:nvPicPr>
          <p:cNvPr id="94211" name="Picture 4" descr="plant_animation"/>
          <p:cNvPicPr>
            <a:picLocks noChangeAspect="1" noChangeArrowheads="1" noCrop="1"/>
          </p:cNvPicPr>
          <p:nvPr/>
        </p:nvPicPr>
        <p:blipFill>
          <a:blip r:embed="rId3" cstate="print"/>
          <a:srcRect/>
          <a:stretch>
            <a:fillRect/>
          </a:stretch>
        </p:blipFill>
        <p:spPr bwMode="auto">
          <a:xfrm>
            <a:off x="3124200" y="2352675"/>
            <a:ext cx="2619375" cy="4276725"/>
          </a:xfrm>
          <a:prstGeom prst="rect">
            <a:avLst/>
          </a:prstGeom>
          <a:noFill/>
          <a:ln w="9525">
            <a:noFill/>
            <a:miter lim="800000"/>
            <a:headEnd/>
            <a:tailEnd/>
          </a:ln>
        </p:spPr>
      </p:pic>
      <p:sp>
        <p:nvSpPr>
          <p:cNvPr id="94212" name="Text Box 6"/>
          <p:cNvSpPr txBox="1">
            <a:spLocks noChangeArrowheads="1"/>
          </p:cNvSpPr>
          <p:nvPr/>
        </p:nvSpPr>
        <p:spPr bwMode="auto">
          <a:xfrm>
            <a:off x="1568450" y="3657600"/>
            <a:ext cx="488950" cy="2220913"/>
          </a:xfrm>
          <a:prstGeom prst="rect">
            <a:avLst/>
          </a:prstGeom>
          <a:noFill/>
          <a:ln w="9525">
            <a:noFill/>
            <a:miter lim="800000"/>
            <a:headEnd/>
            <a:tailEnd/>
          </a:ln>
        </p:spPr>
        <p:txBody>
          <a:bodyPr vert="eaVert" wrap="none">
            <a:spAutoFit/>
          </a:bodyPr>
          <a:lstStyle/>
          <a:p>
            <a:r>
              <a:rPr lang="en-US" b="1">
                <a:solidFill>
                  <a:schemeClr val="tx1"/>
                </a:solidFill>
              </a:rPr>
              <a:t>Direction of growth</a:t>
            </a:r>
          </a:p>
        </p:txBody>
      </p:sp>
      <p:sp>
        <p:nvSpPr>
          <p:cNvPr id="94213" name="Line 7"/>
          <p:cNvSpPr>
            <a:spLocks noChangeShapeType="1"/>
          </p:cNvSpPr>
          <p:nvPr/>
        </p:nvSpPr>
        <p:spPr bwMode="auto">
          <a:xfrm flipV="1">
            <a:off x="2362200" y="3352800"/>
            <a:ext cx="0" cy="2057400"/>
          </a:xfrm>
          <a:prstGeom prst="line">
            <a:avLst/>
          </a:prstGeom>
          <a:noFill/>
          <a:ln w="9525">
            <a:solidFill>
              <a:schemeClr val="tx1"/>
            </a:solidFill>
            <a:round/>
            <a:headEnd/>
            <a:tailEnd type="triangle" w="med" len="med"/>
          </a:ln>
        </p:spPr>
        <p:txBody>
          <a:bodyPr/>
          <a:lstStyle/>
          <a:p>
            <a:endParaRPr lang="en-US"/>
          </a:p>
        </p:txBody>
      </p:sp>
      <p:sp>
        <p:nvSpPr>
          <p:cNvPr id="94214" name="Line 8"/>
          <p:cNvSpPr>
            <a:spLocks noChangeShapeType="1"/>
          </p:cNvSpPr>
          <p:nvPr/>
        </p:nvSpPr>
        <p:spPr bwMode="auto">
          <a:xfrm>
            <a:off x="2362200" y="5562600"/>
            <a:ext cx="0" cy="533400"/>
          </a:xfrm>
          <a:prstGeom prst="line">
            <a:avLst/>
          </a:prstGeom>
          <a:noFill/>
          <a:ln w="9525">
            <a:solidFill>
              <a:schemeClr val="tx1"/>
            </a:solidFill>
            <a:round/>
            <a:headEnd/>
            <a:tailEnd type="triangle" w="med" len="med"/>
          </a:ln>
        </p:spPr>
        <p:txBody>
          <a:bodyPr/>
          <a:lstStyle/>
          <a:p>
            <a:endParaRPr lang="en-US"/>
          </a:p>
        </p:txBody>
      </p:sp>
      <p:sp>
        <p:nvSpPr>
          <p:cNvPr id="94215" name="Oval 9"/>
          <p:cNvSpPr>
            <a:spLocks noChangeArrowheads="1"/>
          </p:cNvSpPr>
          <p:nvPr/>
        </p:nvSpPr>
        <p:spPr bwMode="auto">
          <a:xfrm>
            <a:off x="2286000" y="54102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234" name="Picture 13" descr="Carrot"/>
          <p:cNvPicPr>
            <a:picLocks noGrp="1" noChangeAspect="1" noChangeArrowheads="1"/>
          </p:cNvPicPr>
          <p:nvPr>
            <p:ph idx="1"/>
          </p:nvPr>
        </p:nvPicPr>
        <p:blipFill>
          <a:blip r:embed="rId3" cstate="print"/>
          <a:srcRect/>
          <a:stretch>
            <a:fillRect/>
          </a:stretch>
        </p:blipFill>
        <p:spPr>
          <a:xfrm>
            <a:off x="1295400" y="2362200"/>
            <a:ext cx="1609725" cy="3276600"/>
          </a:xfrm>
          <a:noFill/>
        </p:spPr>
      </p:pic>
      <p:pic>
        <p:nvPicPr>
          <p:cNvPr id="95235" name="Picture 27" descr="lemon_7"/>
          <p:cNvPicPr>
            <a:picLocks noChangeAspect="1" noChangeArrowheads="1"/>
          </p:cNvPicPr>
          <p:nvPr/>
        </p:nvPicPr>
        <p:blipFill>
          <a:blip r:embed="rId4" cstate="print"/>
          <a:srcRect/>
          <a:stretch>
            <a:fillRect/>
          </a:stretch>
        </p:blipFill>
        <p:spPr bwMode="auto">
          <a:xfrm>
            <a:off x="7523163" y="1219200"/>
            <a:ext cx="2459037" cy="3276600"/>
          </a:xfrm>
          <a:prstGeom prst="rect">
            <a:avLst/>
          </a:prstGeom>
          <a:noFill/>
          <a:ln w="9525">
            <a:noFill/>
            <a:miter lim="800000"/>
            <a:headEnd/>
            <a:tailEnd/>
          </a:ln>
        </p:spPr>
      </p:pic>
      <p:pic>
        <p:nvPicPr>
          <p:cNvPr id="95236" name="Picture 25" descr="garden-onions"/>
          <p:cNvPicPr>
            <a:picLocks noChangeAspect="1" noChangeArrowheads="1"/>
          </p:cNvPicPr>
          <p:nvPr/>
        </p:nvPicPr>
        <p:blipFill>
          <a:blip r:embed="rId5" cstate="print"/>
          <a:srcRect/>
          <a:stretch>
            <a:fillRect/>
          </a:stretch>
        </p:blipFill>
        <p:spPr bwMode="auto">
          <a:xfrm>
            <a:off x="2363788" y="2514600"/>
            <a:ext cx="2055812" cy="2133600"/>
          </a:xfrm>
          <a:prstGeom prst="rect">
            <a:avLst/>
          </a:prstGeom>
          <a:noFill/>
          <a:ln w="9525">
            <a:noFill/>
            <a:miter lim="800000"/>
            <a:headEnd/>
            <a:tailEnd/>
          </a:ln>
        </p:spPr>
      </p:pic>
      <p:pic>
        <p:nvPicPr>
          <p:cNvPr id="95237" name="Picture 23" descr="leek_vert"/>
          <p:cNvPicPr>
            <a:picLocks noChangeAspect="1" noChangeArrowheads="1"/>
          </p:cNvPicPr>
          <p:nvPr/>
        </p:nvPicPr>
        <p:blipFill>
          <a:blip r:embed="rId6" cstate="print"/>
          <a:srcRect/>
          <a:stretch>
            <a:fillRect/>
          </a:stretch>
        </p:blipFill>
        <p:spPr bwMode="auto">
          <a:xfrm>
            <a:off x="3784600" y="1676400"/>
            <a:ext cx="2082800" cy="3378200"/>
          </a:xfrm>
          <a:prstGeom prst="rect">
            <a:avLst/>
          </a:prstGeom>
          <a:noFill/>
          <a:ln w="9525">
            <a:noFill/>
            <a:miter lim="800000"/>
            <a:headEnd/>
            <a:tailEnd/>
          </a:ln>
        </p:spPr>
      </p:pic>
      <p:sp>
        <p:nvSpPr>
          <p:cNvPr id="95238" name="Rectangle 2"/>
          <p:cNvSpPr>
            <a:spLocks noGrp="1" noChangeArrowheads="1"/>
          </p:cNvSpPr>
          <p:nvPr>
            <p:ph type="title"/>
          </p:nvPr>
        </p:nvSpPr>
        <p:spPr>
          <a:xfrm>
            <a:off x="0" y="0"/>
            <a:ext cx="9144000" cy="1524000"/>
          </a:xfrm>
          <a:solidFill>
            <a:schemeClr val="bg1"/>
          </a:solidFill>
        </p:spPr>
        <p:txBody>
          <a:bodyPr/>
          <a:lstStyle/>
          <a:p>
            <a:pPr eaLnBrk="1" hangingPunct="1"/>
            <a:r>
              <a:rPr lang="en-US" sz="3200" smtClean="0">
                <a:latin typeface="Times New Roman" pitchFamily="18" charset="0"/>
                <a:cs typeface="Times New Roman" pitchFamily="18" charset="0"/>
              </a:rPr>
              <a:t>In this way plants can be classified according to their contractive (yang) and expansive (yin) properties</a:t>
            </a:r>
          </a:p>
        </p:txBody>
      </p:sp>
      <p:sp>
        <p:nvSpPr>
          <p:cNvPr id="95239" name="Line 18"/>
          <p:cNvSpPr>
            <a:spLocks noChangeShapeType="1"/>
          </p:cNvSpPr>
          <p:nvPr/>
        </p:nvSpPr>
        <p:spPr bwMode="auto">
          <a:xfrm flipV="1">
            <a:off x="990600" y="2057400"/>
            <a:ext cx="0" cy="1600200"/>
          </a:xfrm>
          <a:prstGeom prst="line">
            <a:avLst/>
          </a:prstGeom>
          <a:noFill/>
          <a:ln w="9525">
            <a:solidFill>
              <a:schemeClr val="tx1"/>
            </a:solidFill>
            <a:round/>
            <a:headEnd/>
            <a:tailEnd type="triangle" w="med" len="med"/>
          </a:ln>
        </p:spPr>
        <p:txBody>
          <a:bodyPr/>
          <a:lstStyle/>
          <a:p>
            <a:endParaRPr lang="en-US"/>
          </a:p>
        </p:txBody>
      </p:sp>
      <p:sp>
        <p:nvSpPr>
          <p:cNvPr id="95240" name="Line 19"/>
          <p:cNvSpPr>
            <a:spLocks noChangeShapeType="1"/>
          </p:cNvSpPr>
          <p:nvPr/>
        </p:nvSpPr>
        <p:spPr bwMode="auto">
          <a:xfrm>
            <a:off x="990600" y="4038600"/>
            <a:ext cx="0" cy="1676400"/>
          </a:xfrm>
          <a:prstGeom prst="line">
            <a:avLst/>
          </a:prstGeom>
          <a:noFill/>
          <a:ln w="9525">
            <a:solidFill>
              <a:schemeClr val="tx1"/>
            </a:solidFill>
            <a:round/>
            <a:headEnd/>
            <a:tailEnd type="triangle" w="med" len="med"/>
          </a:ln>
        </p:spPr>
        <p:txBody>
          <a:bodyPr/>
          <a:lstStyle/>
          <a:p>
            <a:endParaRPr lang="en-US"/>
          </a:p>
        </p:txBody>
      </p:sp>
      <p:sp>
        <p:nvSpPr>
          <p:cNvPr id="95241" name="Text Box 20"/>
          <p:cNvSpPr txBox="1">
            <a:spLocks noChangeArrowheads="1"/>
          </p:cNvSpPr>
          <p:nvPr/>
        </p:nvSpPr>
        <p:spPr bwMode="auto">
          <a:xfrm>
            <a:off x="381000" y="2133600"/>
            <a:ext cx="488950" cy="1149350"/>
          </a:xfrm>
          <a:prstGeom prst="rect">
            <a:avLst/>
          </a:prstGeom>
          <a:noFill/>
          <a:ln w="9525">
            <a:noFill/>
            <a:miter lim="800000"/>
            <a:headEnd/>
            <a:tailEnd/>
          </a:ln>
        </p:spPr>
        <p:txBody>
          <a:bodyPr vert="eaVert" wrap="none">
            <a:spAutoFit/>
          </a:bodyPr>
          <a:lstStyle/>
          <a:p>
            <a:r>
              <a:rPr lang="en-US">
                <a:solidFill>
                  <a:schemeClr val="tx1"/>
                </a:solidFill>
              </a:rPr>
              <a:t>Expansive</a:t>
            </a:r>
          </a:p>
        </p:txBody>
      </p:sp>
      <p:sp>
        <p:nvSpPr>
          <p:cNvPr id="95242" name="Text Box 21"/>
          <p:cNvSpPr txBox="1">
            <a:spLocks noChangeArrowheads="1"/>
          </p:cNvSpPr>
          <p:nvPr/>
        </p:nvSpPr>
        <p:spPr bwMode="auto">
          <a:xfrm>
            <a:off x="381000" y="4114800"/>
            <a:ext cx="488950" cy="1274763"/>
          </a:xfrm>
          <a:prstGeom prst="rect">
            <a:avLst/>
          </a:prstGeom>
          <a:noFill/>
          <a:ln w="9525">
            <a:noFill/>
            <a:miter lim="800000"/>
            <a:headEnd/>
            <a:tailEnd/>
          </a:ln>
        </p:spPr>
        <p:txBody>
          <a:bodyPr vert="eaVert" wrap="none">
            <a:spAutoFit/>
          </a:bodyPr>
          <a:lstStyle/>
          <a:p>
            <a:r>
              <a:rPr lang="en-US">
                <a:solidFill>
                  <a:schemeClr val="tx1"/>
                </a:solidFill>
              </a:rPr>
              <a:t>Contractive</a:t>
            </a:r>
          </a:p>
        </p:txBody>
      </p:sp>
      <p:sp>
        <p:nvSpPr>
          <p:cNvPr id="95243" name="Text Box 22"/>
          <p:cNvSpPr txBox="1">
            <a:spLocks noChangeArrowheads="1"/>
          </p:cNvSpPr>
          <p:nvPr/>
        </p:nvSpPr>
        <p:spPr bwMode="auto">
          <a:xfrm>
            <a:off x="381000" y="6248400"/>
            <a:ext cx="3290888" cy="396875"/>
          </a:xfrm>
          <a:prstGeom prst="rect">
            <a:avLst/>
          </a:prstGeom>
          <a:noFill/>
          <a:ln w="9525">
            <a:noFill/>
            <a:miter lim="800000"/>
            <a:headEnd/>
            <a:tailEnd/>
          </a:ln>
        </p:spPr>
        <p:txBody>
          <a:bodyPr wrap="none">
            <a:spAutoFit/>
          </a:bodyPr>
          <a:lstStyle/>
          <a:p>
            <a:r>
              <a:rPr lang="en-US">
                <a:solidFill>
                  <a:schemeClr val="tx1"/>
                </a:solidFill>
              </a:rPr>
              <a:t>Toward the center of the Earth</a:t>
            </a:r>
          </a:p>
        </p:txBody>
      </p:sp>
      <p:sp>
        <p:nvSpPr>
          <p:cNvPr id="95244" name="Text Box 29"/>
          <p:cNvSpPr txBox="1">
            <a:spLocks noChangeArrowheads="1"/>
          </p:cNvSpPr>
          <p:nvPr/>
        </p:nvSpPr>
        <p:spPr bwMode="auto">
          <a:xfrm>
            <a:off x="1644650" y="5576888"/>
            <a:ext cx="831850" cy="396875"/>
          </a:xfrm>
          <a:prstGeom prst="rect">
            <a:avLst/>
          </a:prstGeom>
          <a:noFill/>
          <a:ln w="9525">
            <a:noFill/>
            <a:miter lim="800000"/>
            <a:headEnd/>
            <a:tailEnd/>
          </a:ln>
        </p:spPr>
        <p:txBody>
          <a:bodyPr wrap="none">
            <a:spAutoFit/>
          </a:bodyPr>
          <a:lstStyle/>
          <a:p>
            <a:r>
              <a:rPr lang="en-US">
                <a:solidFill>
                  <a:schemeClr val="tx1"/>
                </a:solidFill>
              </a:rPr>
              <a:t>Carrot</a:t>
            </a:r>
          </a:p>
        </p:txBody>
      </p:sp>
      <p:sp>
        <p:nvSpPr>
          <p:cNvPr id="95245" name="Text Box 30"/>
          <p:cNvSpPr txBox="1">
            <a:spLocks noChangeArrowheads="1"/>
          </p:cNvSpPr>
          <p:nvPr/>
        </p:nvSpPr>
        <p:spPr bwMode="auto">
          <a:xfrm>
            <a:off x="3049588" y="4800600"/>
            <a:ext cx="819150" cy="396875"/>
          </a:xfrm>
          <a:prstGeom prst="rect">
            <a:avLst/>
          </a:prstGeom>
          <a:noFill/>
          <a:ln w="9525">
            <a:noFill/>
            <a:miter lim="800000"/>
            <a:headEnd/>
            <a:tailEnd/>
          </a:ln>
        </p:spPr>
        <p:txBody>
          <a:bodyPr wrap="none">
            <a:spAutoFit/>
          </a:bodyPr>
          <a:lstStyle/>
          <a:p>
            <a:r>
              <a:rPr lang="en-US">
                <a:solidFill>
                  <a:schemeClr val="tx1"/>
                </a:solidFill>
              </a:rPr>
              <a:t>Onion</a:t>
            </a:r>
          </a:p>
        </p:txBody>
      </p:sp>
      <p:sp>
        <p:nvSpPr>
          <p:cNvPr id="95246" name="Text Box 31"/>
          <p:cNvSpPr txBox="1">
            <a:spLocks noChangeArrowheads="1"/>
          </p:cNvSpPr>
          <p:nvPr/>
        </p:nvSpPr>
        <p:spPr bwMode="auto">
          <a:xfrm>
            <a:off x="4470400" y="5029200"/>
            <a:ext cx="692150" cy="396875"/>
          </a:xfrm>
          <a:prstGeom prst="rect">
            <a:avLst/>
          </a:prstGeom>
          <a:noFill/>
          <a:ln w="9525">
            <a:noFill/>
            <a:miter lim="800000"/>
            <a:headEnd/>
            <a:tailEnd/>
          </a:ln>
        </p:spPr>
        <p:txBody>
          <a:bodyPr wrap="none">
            <a:spAutoFit/>
          </a:bodyPr>
          <a:lstStyle/>
          <a:p>
            <a:r>
              <a:rPr lang="en-US">
                <a:solidFill>
                  <a:schemeClr val="tx1"/>
                </a:solidFill>
              </a:rPr>
              <a:t>Leek</a:t>
            </a:r>
          </a:p>
        </p:txBody>
      </p:sp>
      <p:sp>
        <p:nvSpPr>
          <p:cNvPr id="95247" name="Text Box 32"/>
          <p:cNvSpPr txBox="1">
            <a:spLocks noChangeArrowheads="1"/>
          </p:cNvSpPr>
          <p:nvPr/>
        </p:nvSpPr>
        <p:spPr bwMode="auto">
          <a:xfrm>
            <a:off x="7848600" y="4800600"/>
            <a:ext cx="903288" cy="396875"/>
          </a:xfrm>
          <a:prstGeom prst="rect">
            <a:avLst/>
          </a:prstGeom>
          <a:noFill/>
          <a:ln w="9525">
            <a:noFill/>
            <a:miter lim="800000"/>
            <a:headEnd/>
            <a:tailEnd/>
          </a:ln>
        </p:spPr>
        <p:txBody>
          <a:bodyPr wrap="none">
            <a:spAutoFit/>
          </a:bodyPr>
          <a:lstStyle/>
          <a:p>
            <a:r>
              <a:rPr lang="en-US">
                <a:solidFill>
                  <a:schemeClr val="tx1"/>
                </a:solidFill>
              </a:rPr>
              <a:t>Lemon</a:t>
            </a:r>
          </a:p>
        </p:txBody>
      </p:sp>
      <p:sp>
        <p:nvSpPr>
          <p:cNvPr id="95248" name="Text Box 33"/>
          <p:cNvSpPr txBox="1">
            <a:spLocks noChangeArrowheads="1"/>
          </p:cNvSpPr>
          <p:nvPr/>
        </p:nvSpPr>
        <p:spPr bwMode="auto">
          <a:xfrm>
            <a:off x="1066800" y="2201863"/>
            <a:ext cx="488950" cy="1085850"/>
          </a:xfrm>
          <a:prstGeom prst="rect">
            <a:avLst/>
          </a:prstGeom>
          <a:noFill/>
          <a:ln w="9525">
            <a:noFill/>
            <a:miter lim="800000"/>
            <a:headEnd/>
            <a:tailEnd/>
          </a:ln>
        </p:spPr>
        <p:txBody>
          <a:bodyPr vert="eaVert" wrap="none">
            <a:spAutoFit/>
          </a:bodyPr>
          <a:lstStyle/>
          <a:p>
            <a:r>
              <a:rPr lang="en-US">
                <a:solidFill>
                  <a:schemeClr val="tx1"/>
                </a:solidFill>
              </a:rPr>
              <a:t>More Yin</a:t>
            </a:r>
          </a:p>
        </p:txBody>
      </p:sp>
      <p:sp>
        <p:nvSpPr>
          <p:cNvPr id="95249" name="Text Box 34"/>
          <p:cNvSpPr txBox="1">
            <a:spLocks noChangeArrowheads="1"/>
          </p:cNvSpPr>
          <p:nvPr/>
        </p:nvSpPr>
        <p:spPr bwMode="auto">
          <a:xfrm>
            <a:off x="1066800" y="4191000"/>
            <a:ext cx="488950" cy="1255713"/>
          </a:xfrm>
          <a:prstGeom prst="rect">
            <a:avLst/>
          </a:prstGeom>
          <a:noFill/>
          <a:ln w="9525">
            <a:noFill/>
            <a:miter lim="800000"/>
            <a:headEnd/>
            <a:tailEnd/>
          </a:ln>
        </p:spPr>
        <p:txBody>
          <a:bodyPr vert="eaVert" wrap="none">
            <a:spAutoFit/>
          </a:bodyPr>
          <a:lstStyle/>
          <a:p>
            <a:r>
              <a:rPr lang="en-US">
                <a:solidFill>
                  <a:schemeClr val="tx1"/>
                </a:solidFill>
              </a:rPr>
              <a:t>More Yang</a:t>
            </a:r>
          </a:p>
        </p:txBody>
      </p:sp>
      <p:pic>
        <p:nvPicPr>
          <p:cNvPr id="95250" name="Picture 35" descr="squash_golden"/>
          <p:cNvPicPr>
            <a:picLocks noChangeAspect="1" noChangeArrowheads="1"/>
          </p:cNvPicPr>
          <p:nvPr/>
        </p:nvPicPr>
        <p:blipFill>
          <a:blip r:embed="rId7" cstate="print"/>
          <a:srcRect/>
          <a:stretch>
            <a:fillRect/>
          </a:stretch>
        </p:blipFill>
        <p:spPr bwMode="auto">
          <a:xfrm>
            <a:off x="5638800" y="2438400"/>
            <a:ext cx="1828800" cy="1828800"/>
          </a:xfrm>
          <a:prstGeom prst="rect">
            <a:avLst/>
          </a:prstGeom>
          <a:noFill/>
          <a:ln w="9525">
            <a:noFill/>
            <a:miter lim="800000"/>
            <a:headEnd/>
            <a:tailEnd/>
          </a:ln>
        </p:spPr>
      </p:pic>
      <p:sp>
        <p:nvSpPr>
          <p:cNvPr id="95251" name="Line 17"/>
          <p:cNvSpPr>
            <a:spLocks noChangeShapeType="1"/>
          </p:cNvSpPr>
          <p:nvPr/>
        </p:nvSpPr>
        <p:spPr bwMode="auto">
          <a:xfrm>
            <a:off x="609600" y="3886200"/>
            <a:ext cx="7848600" cy="0"/>
          </a:xfrm>
          <a:prstGeom prst="line">
            <a:avLst/>
          </a:prstGeom>
          <a:noFill/>
          <a:ln w="9525">
            <a:solidFill>
              <a:schemeClr val="tx1"/>
            </a:solidFill>
            <a:round/>
            <a:headEnd/>
            <a:tailEnd/>
          </a:ln>
        </p:spPr>
        <p:txBody>
          <a:bodyPr/>
          <a:lstStyle/>
          <a:p>
            <a:endParaRPr lang="en-US"/>
          </a:p>
        </p:txBody>
      </p:sp>
      <p:sp>
        <p:nvSpPr>
          <p:cNvPr id="95252" name="Text Box 37"/>
          <p:cNvSpPr txBox="1">
            <a:spLocks noChangeArrowheads="1"/>
          </p:cNvSpPr>
          <p:nvPr/>
        </p:nvSpPr>
        <p:spPr bwMode="auto">
          <a:xfrm>
            <a:off x="6172200" y="4205288"/>
            <a:ext cx="917575" cy="396875"/>
          </a:xfrm>
          <a:prstGeom prst="rect">
            <a:avLst/>
          </a:prstGeom>
          <a:noFill/>
          <a:ln w="9525">
            <a:noFill/>
            <a:miter lim="800000"/>
            <a:headEnd/>
            <a:tailEnd/>
          </a:ln>
        </p:spPr>
        <p:txBody>
          <a:bodyPr wrap="none">
            <a:spAutoFit/>
          </a:bodyPr>
          <a:lstStyle/>
          <a:p>
            <a:r>
              <a:rPr lang="en-US">
                <a:solidFill>
                  <a:schemeClr val="tx1"/>
                </a:solidFill>
              </a:rPr>
              <a:t>Squash</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2"/>
          <p:cNvGrpSpPr>
            <a:grpSpLocks/>
          </p:cNvGrpSpPr>
          <p:nvPr/>
        </p:nvGrpSpPr>
        <p:grpSpPr bwMode="auto">
          <a:xfrm>
            <a:off x="304800" y="0"/>
            <a:ext cx="4165600" cy="6756400"/>
            <a:chOff x="192" y="0"/>
            <a:chExt cx="2624" cy="4256"/>
          </a:xfrm>
        </p:grpSpPr>
        <p:pic>
          <p:nvPicPr>
            <p:cNvPr id="96266" name="Picture 4" descr="leek_vert"/>
            <p:cNvPicPr>
              <a:picLocks noChangeAspect="1" noChangeArrowheads="1"/>
            </p:cNvPicPr>
            <p:nvPr/>
          </p:nvPicPr>
          <p:blipFill>
            <a:blip r:embed="rId3" cstate="print"/>
            <a:srcRect/>
            <a:stretch>
              <a:fillRect/>
            </a:stretch>
          </p:blipFill>
          <p:spPr bwMode="auto">
            <a:xfrm>
              <a:off x="192" y="0"/>
              <a:ext cx="2624" cy="4256"/>
            </a:xfrm>
            <a:prstGeom prst="rect">
              <a:avLst/>
            </a:prstGeom>
            <a:noFill/>
            <a:ln w="9525">
              <a:noFill/>
              <a:miter lim="800000"/>
              <a:headEnd/>
              <a:tailEnd/>
            </a:ln>
          </p:spPr>
        </p:pic>
        <p:sp>
          <p:nvSpPr>
            <p:cNvPr id="96267" name="Text Box 13"/>
            <p:cNvSpPr txBox="1">
              <a:spLocks noChangeArrowheads="1"/>
            </p:cNvSpPr>
            <p:nvPr/>
          </p:nvSpPr>
          <p:spPr bwMode="auto">
            <a:xfrm>
              <a:off x="336" y="1680"/>
              <a:ext cx="308" cy="1327"/>
            </a:xfrm>
            <a:prstGeom prst="rect">
              <a:avLst/>
            </a:prstGeom>
            <a:noFill/>
            <a:ln w="9525">
              <a:noFill/>
              <a:miter lim="800000"/>
              <a:headEnd/>
              <a:tailEnd/>
            </a:ln>
          </p:spPr>
          <p:txBody>
            <a:bodyPr vert="eaVert" wrap="none" anchor="b">
              <a:spAutoFit/>
            </a:bodyPr>
            <a:lstStyle/>
            <a:p>
              <a:r>
                <a:rPr lang="en-US">
                  <a:solidFill>
                    <a:schemeClr val="tx1"/>
                  </a:solidFill>
                </a:rPr>
                <a:t>Direction of growth</a:t>
              </a:r>
            </a:p>
          </p:txBody>
        </p:sp>
        <p:sp>
          <p:nvSpPr>
            <p:cNvPr id="96268" name="Line 14"/>
            <p:cNvSpPr>
              <a:spLocks noChangeShapeType="1"/>
            </p:cNvSpPr>
            <p:nvPr/>
          </p:nvSpPr>
          <p:spPr bwMode="auto">
            <a:xfrm flipV="1">
              <a:off x="480" y="1104"/>
              <a:ext cx="0" cy="576"/>
            </a:xfrm>
            <a:prstGeom prst="line">
              <a:avLst/>
            </a:prstGeom>
            <a:noFill/>
            <a:ln w="9525">
              <a:solidFill>
                <a:schemeClr val="tx1"/>
              </a:solidFill>
              <a:round/>
              <a:headEnd/>
              <a:tailEnd type="triangle" w="med" len="med"/>
            </a:ln>
          </p:spPr>
          <p:txBody>
            <a:bodyPr/>
            <a:lstStyle/>
            <a:p>
              <a:endParaRPr lang="en-US"/>
            </a:p>
          </p:txBody>
        </p:sp>
        <p:sp>
          <p:nvSpPr>
            <p:cNvPr id="96269" name="Line 18"/>
            <p:cNvSpPr>
              <a:spLocks noChangeShapeType="1"/>
            </p:cNvSpPr>
            <p:nvPr/>
          </p:nvSpPr>
          <p:spPr bwMode="auto">
            <a:xfrm>
              <a:off x="480" y="3696"/>
              <a:ext cx="0" cy="288"/>
            </a:xfrm>
            <a:prstGeom prst="line">
              <a:avLst/>
            </a:prstGeom>
            <a:noFill/>
            <a:ln w="9525">
              <a:solidFill>
                <a:schemeClr val="tx1"/>
              </a:solidFill>
              <a:round/>
              <a:headEnd/>
              <a:tailEnd type="triangle" w="med" len="med"/>
            </a:ln>
          </p:spPr>
          <p:txBody>
            <a:bodyPr/>
            <a:lstStyle/>
            <a:p>
              <a:endParaRPr lang="en-US"/>
            </a:p>
          </p:txBody>
        </p:sp>
        <p:sp>
          <p:nvSpPr>
            <p:cNvPr id="96270" name="Oval 19"/>
            <p:cNvSpPr>
              <a:spLocks noChangeArrowheads="1"/>
            </p:cNvSpPr>
            <p:nvPr/>
          </p:nvSpPr>
          <p:spPr bwMode="auto">
            <a:xfrm>
              <a:off x="432" y="3600"/>
              <a:ext cx="96" cy="96"/>
            </a:xfrm>
            <a:prstGeom prst="ellipse">
              <a:avLst/>
            </a:prstGeom>
            <a:solidFill>
              <a:schemeClr val="tx1"/>
            </a:solidFill>
            <a:ln w="9525">
              <a:solidFill>
                <a:schemeClr val="tx1"/>
              </a:solidFill>
              <a:round/>
              <a:headEnd/>
              <a:tailEnd/>
            </a:ln>
          </p:spPr>
          <p:txBody>
            <a:bodyPr wrap="none" anchor="ctr"/>
            <a:lstStyle/>
            <a:p>
              <a:endParaRPr lang="en-US"/>
            </a:p>
          </p:txBody>
        </p:sp>
        <p:sp>
          <p:nvSpPr>
            <p:cNvPr id="96271" name="Line 21"/>
            <p:cNvSpPr>
              <a:spLocks noChangeShapeType="1"/>
            </p:cNvSpPr>
            <p:nvPr/>
          </p:nvSpPr>
          <p:spPr bwMode="auto">
            <a:xfrm flipV="1">
              <a:off x="480" y="3024"/>
              <a:ext cx="0" cy="576"/>
            </a:xfrm>
            <a:prstGeom prst="line">
              <a:avLst/>
            </a:prstGeom>
            <a:noFill/>
            <a:ln w="9525">
              <a:solidFill>
                <a:schemeClr val="tx1"/>
              </a:solidFill>
              <a:round/>
              <a:headEnd/>
              <a:tailEnd type="triangle" w="med" len="med"/>
            </a:ln>
          </p:spPr>
          <p:txBody>
            <a:bodyPr/>
            <a:lstStyle/>
            <a:p>
              <a:endParaRPr lang="en-US"/>
            </a:p>
          </p:txBody>
        </p:sp>
      </p:grpSp>
      <p:pic>
        <p:nvPicPr>
          <p:cNvPr id="220166" name="Picture 6" descr="VanDeGraf3"/>
          <p:cNvPicPr>
            <a:picLocks noChangeAspect="1" noChangeArrowheads="1"/>
          </p:cNvPicPr>
          <p:nvPr/>
        </p:nvPicPr>
        <p:blipFill>
          <a:blip r:embed="rId4" cstate="print"/>
          <a:srcRect/>
          <a:stretch>
            <a:fillRect/>
          </a:stretch>
        </p:blipFill>
        <p:spPr bwMode="auto">
          <a:xfrm>
            <a:off x="5029200" y="0"/>
            <a:ext cx="3216275" cy="6705600"/>
          </a:xfrm>
          <a:prstGeom prst="rect">
            <a:avLst/>
          </a:prstGeom>
          <a:noFill/>
          <a:ln w="9525">
            <a:noFill/>
            <a:miter lim="800000"/>
            <a:headEnd/>
            <a:tailEnd/>
          </a:ln>
        </p:spPr>
      </p:pic>
      <p:sp>
        <p:nvSpPr>
          <p:cNvPr id="220167" name="Oval 7"/>
          <p:cNvSpPr>
            <a:spLocks noChangeArrowheads="1"/>
          </p:cNvSpPr>
          <p:nvPr/>
        </p:nvSpPr>
        <p:spPr bwMode="auto">
          <a:xfrm>
            <a:off x="2085975" y="9890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220168" name="Oval 8"/>
          <p:cNvSpPr>
            <a:spLocks noChangeArrowheads="1"/>
          </p:cNvSpPr>
          <p:nvPr/>
        </p:nvSpPr>
        <p:spPr bwMode="auto">
          <a:xfrm>
            <a:off x="2438400" y="989013"/>
            <a:ext cx="152400" cy="152400"/>
          </a:xfrm>
          <a:prstGeom prst="ellipse">
            <a:avLst/>
          </a:prstGeom>
          <a:solidFill>
            <a:schemeClr val="tx1"/>
          </a:solidFill>
          <a:ln w="9525">
            <a:solidFill>
              <a:schemeClr val="tx1"/>
            </a:solidFill>
            <a:round/>
            <a:headEnd/>
            <a:tailEnd/>
          </a:ln>
        </p:spPr>
        <p:txBody>
          <a:bodyPr wrap="none" anchor="ctr"/>
          <a:lstStyle/>
          <a:p>
            <a:endParaRPr lang="en-US">
              <a:solidFill>
                <a:schemeClr val="tx1"/>
              </a:solidFill>
            </a:endParaRPr>
          </a:p>
        </p:txBody>
      </p:sp>
      <p:sp>
        <p:nvSpPr>
          <p:cNvPr id="220171" name="Freeform 11"/>
          <p:cNvSpPr>
            <a:spLocks/>
          </p:cNvSpPr>
          <p:nvPr/>
        </p:nvSpPr>
        <p:spPr bwMode="auto">
          <a:xfrm>
            <a:off x="2162175" y="1270000"/>
            <a:ext cx="381000" cy="177800"/>
          </a:xfrm>
          <a:custGeom>
            <a:avLst/>
            <a:gdLst>
              <a:gd name="T0" fmla="*/ 0 w 240"/>
              <a:gd name="T1" fmla="*/ 0 h 112"/>
              <a:gd name="T2" fmla="*/ 48 w 240"/>
              <a:gd name="T3" fmla="*/ 96 h 112"/>
              <a:gd name="T4" fmla="*/ 192 w 240"/>
              <a:gd name="T5" fmla="*/ 96 h 112"/>
              <a:gd name="T6" fmla="*/ 240 w 240"/>
              <a:gd name="T7" fmla="*/ 0 h 112"/>
              <a:gd name="T8" fmla="*/ 0 60000 65536"/>
              <a:gd name="T9" fmla="*/ 0 60000 65536"/>
              <a:gd name="T10" fmla="*/ 0 60000 65536"/>
              <a:gd name="T11" fmla="*/ 0 60000 65536"/>
              <a:gd name="T12" fmla="*/ 0 w 240"/>
              <a:gd name="T13" fmla="*/ 0 h 112"/>
              <a:gd name="T14" fmla="*/ 240 w 240"/>
              <a:gd name="T15" fmla="*/ 112 h 112"/>
            </a:gdLst>
            <a:ahLst/>
            <a:cxnLst>
              <a:cxn ang="T8">
                <a:pos x="T0" y="T1"/>
              </a:cxn>
              <a:cxn ang="T9">
                <a:pos x="T2" y="T3"/>
              </a:cxn>
              <a:cxn ang="T10">
                <a:pos x="T4" y="T5"/>
              </a:cxn>
              <a:cxn ang="T11">
                <a:pos x="T6" y="T7"/>
              </a:cxn>
            </a:cxnLst>
            <a:rect l="T12" t="T13" r="T14" b="T15"/>
            <a:pathLst>
              <a:path w="240" h="112">
                <a:moveTo>
                  <a:pt x="0" y="0"/>
                </a:moveTo>
                <a:cubicBezTo>
                  <a:pt x="8" y="40"/>
                  <a:pt x="16" y="80"/>
                  <a:pt x="48" y="96"/>
                </a:cubicBezTo>
                <a:cubicBezTo>
                  <a:pt x="80" y="112"/>
                  <a:pt x="160" y="112"/>
                  <a:pt x="192" y="96"/>
                </a:cubicBezTo>
                <a:cubicBezTo>
                  <a:pt x="224" y="80"/>
                  <a:pt x="232" y="40"/>
                  <a:pt x="240" y="0"/>
                </a:cubicBezTo>
              </a:path>
            </a:pathLst>
          </a:custGeom>
          <a:noFill/>
          <a:ln w="9525">
            <a:solidFill>
              <a:schemeClr val="tx1"/>
            </a:solidFill>
            <a:round/>
            <a:headEnd/>
            <a:tailEnd/>
          </a:ln>
        </p:spPr>
        <p:txBody>
          <a:bodyPr/>
          <a:lstStyle/>
          <a:p>
            <a:endParaRPr lang="en-US"/>
          </a:p>
        </p:txBody>
      </p:sp>
      <p:sp>
        <p:nvSpPr>
          <p:cNvPr id="96263" name="Text Box 12"/>
          <p:cNvSpPr txBox="1">
            <a:spLocks noChangeArrowheads="1"/>
          </p:cNvSpPr>
          <p:nvPr/>
        </p:nvSpPr>
        <p:spPr bwMode="auto">
          <a:xfrm>
            <a:off x="685800" y="4830763"/>
            <a:ext cx="488950" cy="92075"/>
          </a:xfrm>
          <a:prstGeom prst="rect">
            <a:avLst/>
          </a:prstGeom>
          <a:noFill/>
          <a:ln w="9525">
            <a:noFill/>
            <a:miter lim="800000"/>
            <a:headEnd/>
            <a:tailEnd/>
          </a:ln>
        </p:spPr>
        <p:txBody>
          <a:bodyPr vert="eaVert" wrap="none">
            <a:spAutoFit/>
          </a:bodyPr>
          <a:lstStyle/>
          <a:p>
            <a:endParaRPr lang="en-US"/>
          </a:p>
        </p:txBody>
      </p:sp>
      <p:sp>
        <p:nvSpPr>
          <p:cNvPr id="220183" name="Rectangle 23"/>
          <p:cNvSpPr>
            <a:spLocks noChangeArrowheads="1"/>
          </p:cNvSpPr>
          <p:nvPr/>
        </p:nvSpPr>
        <p:spPr bwMode="auto">
          <a:xfrm>
            <a:off x="457200" y="2514600"/>
            <a:ext cx="8229600" cy="1371600"/>
          </a:xfrm>
          <a:prstGeom prst="rect">
            <a:avLst/>
          </a:prstGeom>
          <a:noFill/>
          <a:ln w="9525">
            <a:noFill/>
            <a:miter lim="800000"/>
            <a:headEnd/>
            <a:tailEnd/>
          </a:ln>
        </p:spPr>
        <p:txBody>
          <a:bodyPr anchor="ctr"/>
          <a:lstStyle/>
          <a:p>
            <a:r>
              <a:rPr lang="en-US" sz="4000">
                <a:solidFill>
                  <a:schemeClr val="tx1"/>
                </a:solidFill>
              </a:rPr>
              <a:t>Animals and plants are opposite</a:t>
            </a:r>
            <a:br>
              <a:rPr lang="en-US" sz="4000">
                <a:solidFill>
                  <a:schemeClr val="tx1"/>
                </a:solidFill>
              </a:rPr>
            </a:br>
            <a:r>
              <a:rPr lang="en-US" sz="4000">
                <a:solidFill>
                  <a:schemeClr val="tx1"/>
                </a:solidFill>
              </a:rPr>
              <a:t>in growth and structure…</a:t>
            </a:r>
          </a:p>
        </p:txBody>
      </p:sp>
      <p:sp>
        <p:nvSpPr>
          <p:cNvPr id="220184" name="Text Box 24"/>
          <p:cNvSpPr txBox="1">
            <a:spLocks noChangeArrowheads="1"/>
          </p:cNvSpPr>
          <p:nvPr/>
        </p:nvSpPr>
        <p:spPr bwMode="auto">
          <a:xfrm>
            <a:off x="4995863" y="2490788"/>
            <a:ext cx="3429000" cy="1373187"/>
          </a:xfrm>
          <a:prstGeom prst="rect">
            <a:avLst/>
          </a:prstGeom>
          <a:noFill/>
          <a:ln w="9525">
            <a:noFill/>
            <a:miter lim="800000"/>
            <a:headEnd/>
            <a:tailEnd/>
          </a:ln>
        </p:spPr>
        <p:txBody>
          <a:bodyPr wrap="none">
            <a:spAutoFit/>
          </a:bodyPr>
          <a:lstStyle/>
          <a:p>
            <a:r>
              <a:rPr lang="en-US" sz="2800">
                <a:solidFill>
                  <a:schemeClr val="tx1"/>
                </a:solidFill>
              </a:rPr>
              <a:t>Plants grow upward;</a:t>
            </a:r>
          </a:p>
          <a:p>
            <a:r>
              <a:rPr lang="en-US" sz="2800">
                <a:solidFill>
                  <a:schemeClr val="tx1"/>
                </a:solidFill>
              </a:rPr>
              <a:t>Expanding away from</a:t>
            </a:r>
          </a:p>
          <a:p>
            <a:r>
              <a:rPr lang="en-US" sz="2800">
                <a:solidFill>
                  <a:schemeClr val="tx1"/>
                </a:solidFill>
              </a:rPr>
              <a:t> the center of the Earth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20183"/>
                                        </p:tgtEl>
                                        <p:attrNameLst>
                                          <p:attrName>style.visibility</p:attrName>
                                        </p:attrNameLst>
                                      </p:cBhvr>
                                      <p:to>
                                        <p:strVal val="visible"/>
                                      </p:to>
                                    </p:set>
                                    <p:animEffect transition="in" filter="box(in)">
                                      <p:cBhvr>
                                        <p:cTn id="7" dur="500"/>
                                        <p:tgtEl>
                                          <p:spTgt spid="2201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par>
                                <p:cTn id="13" presetID="4" presetClass="exit" presetSubtype="16" fill="hold" grpId="1" nodeType="withEffect">
                                  <p:stCondLst>
                                    <p:cond delay="0"/>
                                  </p:stCondLst>
                                  <p:childTnLst>
                                    <p:animEffect transition="out" filter="box(in)">
                                      <p:cBhvr>
                                        <p:cTn id="14" dur="500"/>
                                        <p:tgtEl>
                                          <p:spTgt spid="220183"/>
                                        </p:tgtEl>
                                      </p:cBhvr>
                                    </p:animEffect>
                                    <p:set>
                                      <p:cBhvr>
                                        <p:cTn id="15" dur="1" fill="hold">
                                          <p:stCondLst>
                                            <p:cond delay="499"/>
                                          </p:stCondLst>
                                        </p:cTn>
                                        <p:tgtEl>
                                          <p:spTgt spid="220183"/>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20184"/>
                                        </p:tgtEl>
                                        <p:attrNameLst>
                                          <p:attrName>style.visibility</p:attrName>
                                        </p:attrNameLst>
                                      </p:cBhvr>
                                      <p:to>
                                        <p:strVal val="visible"/>
                                      </p:to>
                                    </p:set>
                                    <p:animEffect transition="in" filter="fade">
                                      <p:cBhvr>
                                        <p:cTn id="19" dur="500"/>
                                        <p:tgtEl>
                                          <p:spTgt spid="220184"/>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nodeType="clickEffect">
                                  <p:stCondLst>
                                    <p:cond delay="0"/>
                                  </p:stCondLst>
                                  <p:childTnLst>
                                    <p:animRot by="10800000">
                                      <p:cBhvr>
                                        <p:cTn id="23" dur="2000" fill="hold"/>
                                        <p:tgtEl>
                                          <p:spTgt spid="2"/>
                                        </p:tgtEl>
                                        <p:attrNameLst>
                                          <p:attrName>r</p:attrName>
                                        </p:attrNameLst>
                                      </p:cBhvr>
                                    </p:animRot>
                                  </p:childTnLst>
                                </p:cTn>
                              </p:par>
                              <p:par>
                                <p:cTn id="24" presetID="10" presetClass="exit" presetSubtype="0" fill="hold" grpId="1" nodeType="withEffect">
                                  <p:stCondLst>
                                    <p:cond delay="0"/>
                                  </p:stCondLst>
                                  <p:childTnLst>
                                    <p:animEffect transition="out" filter="fade">
                                      <p:cBhvr>
                                        <p:cTn id="25" dur="500"/>
                                        <p:tgtEl>
                                          <p:spTgt spid="220184"/>
                                        </p:tgtEl>
                                      </p:cBhvr>
                                    </p:animEffect>
                                    <p:set>
                                      <p:cBhvr>
                                        <p:cTn id="26" dur="1" fill="hold">
                                          <p:stCondLst>
                                            <p:cond delay="499"/>
                                          </p:stCondLst>
                                        </p:cTn>
                                        <p:tgtEl>
                                          <p:spTgt spid="2201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0166"/>
                                        </p:tgtEl>
                                        <p:attrNameLst>
                                          <p:attrName>style.visibility</p:attrName>
                                        </p:attrNameLst>
                                      </p:cBhvr>
                                      <p:to>
                                        <p:strVal val="visible"/>
                                      </p:to>
                                    </p:set>
                                    <p:animEffect transition="in" filter="fade">
                                      <p:cBhvr>
                                        <p:cTn id="31" dur="2000"/>
                                        <p:tgtEl>
                                          <p:spTgt spid="220166"/>
                                        </p:tgtEl>
                                      </p:cBhvr>
                                    </p:animEffect>
                                  </p:childTnLst>
                                </p:cTn>
                              </p:par>
                            </p:childTnLst>
                          </p:cTn>
                        </p:par>
                        <p:par>
                          <p:cTn id="32" fill="hold">
                            <p:stCondLst>
                              <p:cond delay="2000"/>
                            </p:stCondLst>
                            <p:childTnLst>
                              <p:par>
                                <p:cTn id="33" presetID="4" presetClass="entr" presetSubtype="32" fill="hold" grpId="0" nodeType="afterEffect">
                                  <p:stCondLst>
                                    <p:cond delay="0"/>
                                  </p:stCondLst>
                                  <p:childTnLst>
                                    <p:set>
                                      <p:cBhvr>
                                        <p:cTn id="34" dur="1" fill="hold">
                                          <p:stCondLst>
                                            <p:cond delay="0"/>
                                          </p:stCondLst>
                                        </p:cTn>
                                        <p:tgtEl>
                                          <p:spTgt spid="220167"/>
                                        </p:tgtEl>
                                        <p:attrNameLst>
                                          <p:attrName>style.visibility</p:attrName>
                                        </p:attrNameLst>
                                      </p:cBhvr>
                                      <p:to>
                                        <p:strVal val="visible"/>
                                      </p:to>
                                    </p:set>
                                    <p:animEffect transition="in" filter="box(out)">
                                      <p:cBhvr>
                                        <p:cTn id="35" dur="500"/>
                                        <p:tgtEl>
                                          <p:spTgt spid="220167"/>
                                        </p:tgtEl>
                                      </p:cBhvr>
                                    </p:animEffect>
                                  </p:childTnLst>
                                </p:cTn>
                              </p:par>
                              <p:par>
                                <p:cTn id="36" presetID="4" presetClass="entr" presetSubtype="32" fill="hold" grpId="0" nodeType="withEffect">
                                  <p:stCondLst>
                                    <p:cond delay="0"/>
                                  </p:stCondLst>
                                  <p:childTnLst>
                                    <p:set>
                                      <p:cBhvr>
                                        <p:cTn id="37" dur="1" fill="hold">
                                          <p:stCondLst>
                                            <p:cond delay="0"/>
                                          </p:stCondLst>
                                        </p:cTn>
                                        <p:tgtEl>
                                          <p:spTgt spid="220168"/>
                                        </p:tgtEl>
                                        <p:attrNameLst>
                                          <p:attrName>style.visibility</p:attrName>
                                        </p:attrNameLst>
                                      </p:cBhvr>
                                      <p:to>
                                        <p:strVal val="visible"/>
                                      </p:to>
                                    </p:set>
                                    <p:animEffect transition="in" filter="box(out)">
                                      <p:cBhvr>
                                        <p:cTn id="38" dur="500"/>
                                        <p:tgtEl>
                                          <p:spTgt spid="220168"/>
                                        </p:tgtEl>
                                      </p:cBhvr>
                                    </p:animEffect>
                                  </p:childTnLst>
                                </p:cTn>
                              </p:par>
                              <p:par>
                                <p:cTn id="39" presetID="4" presetClass="entr" presetSubtype="32" fill="hold" grpId="0" nodeType="withEffect">
                                  <p:stCondLst>
                                    <p:cond delay="0"/>
                                  </p:stCondLst>
                                  <p:childTnLst>
                                    <p:set>
                                      <p:cBhvr>
                                        <p:cTn id="40" dur="1" fill="hold">
                                          <p:stCondLst>
                                            <p:cond delay="0"/>
                                          </p:stCondLst>
                                        </p:cTn>
                                        <p:tgtEl>
                                          <p:spTgt spid="220171"/>
                                        </p:tgtEl>
                                        <p:attrNameLst>
                                          <p:attrName>style.visibility</p:attrName>
                                        </p:attrNameLst>
                                      </p:cBhvr>
                                      <p:to>
                                        <p:strVal val="visible"/>
                                      </p:to>
                                    </p:set>
                                    <p:animEffect transition="in" filter="box(out)">
                                      <p:cBhvr>
                                        <p:cTn id="41" dur="500"/>
                                        <p:tgtEl>
                                          <p:spTgt spid="220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7" grpId="0" animBg="1"/>
      <p:bldP spid="220168" grpId="0" animBg="1"/>
      <p:bldP spid="220171" grpId="0" animBg="1"/>
      <p:bldP spid="220183" grpId="0"/>
      <p:bldP spid="220183" grpId="1"/>
      <p:bldP spid="220184" grpId="0"/>
      <p:bldP spid="220184" grpId="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9628" name="Picture 12" descr="man_1_7_ratio"/>
          <p:cNvPicPr>
            <a:picLocks noGrp="1" noChangeAspect="1" noChangeArrowheads="1"/>
          </p:cNvPicPr>
          <p:nvPr>
            <p:ph idx="1"/>
          </p:nvPr>
        </p:nvPicPr>
        <p:blipFill>
          <a:blip r:embed="rId3" cstate="print"/>
          <a:srcRect/>
          <a:stretch>
            <a:fillRect/>
          </a:stretch>
        </p:blipFill>
        <p:spPr>
          <a:xfrm>
            <a:off x="1905000" y="990600"/>
            <a:ext cx="5172075" cy="5486400"/>
          </a:xfrm>
          <a:noFill/>
        </p:spPr>
      </p:pic>
      <p:sp>
        <p:nvSpPr>
          <p:cNvPr id="239621" name="Rectangle 5"/>
          <p:cNvSpPr>
            <a:spLocks noGrp="1" noChangeArrowheads="1"/>
          </p:cNvSpPr>
          <p:nvPr>
            <p:ph type="title"/>
          </p:nvPr>
        </p:nvSpPr>
        <p:spPr>
          <a:xfrm>
            <a:off x="381000" y="5867400"/>
            <a:ext cx="8229600" cy="655638"/>
          </a:xfrm>
        </p:spPr>
        <p:txBody>
          <a:bodyPr/>
          <a:lstStyle/>
          <a:p>
            <a:pPr eaLnBrk="1" hangingPunct="1"/>
            <a:r>
              <a:rPr lang="en-US" sz="4000" smtClean="0">
                <a:latin typeface="Times New Roman" pitchFamily="18" charset="0"/>
                <a:cs typeface="Times New Roman" pitchFamily="18" charset="0"/>
              </a:rPr>
              <a:t>The human form has a 7:1 ratio</a:t>
            </a:r>
          </a:p>
        </p:txBody>
      </p:sp>
      <p:sp>
        <p:nvSpPr>
          <p:cNvPr id="97284" name="Line 14"/>
          <p:cNvSpPr>
            <a:spLocks noChangeShapeType="1"/>
          </p:cNvSpPr>
          <p:nvPr/>
        </p:nvSpPr>
        <p:spPr bwMode="auto">
          <a:xfrm>
            <a:off x="1600200" y="2057400"/>
            <a:ext cx="0" cy="3429000"/>
          </a:xfrm>
          <a:prstGeom prst="line">
            <a:avLst/>
          </a:prstGeom>
          <a:noFill/>
          <a:ln w="9525">
            <a:solidFill>
              <a:schemeClr val="tx1"/>
            </a:solidFill>
            <a:round/>
            <a:headEnd/>
            <a:tailEnd type="triangle" w="med" len="med"/>
          </a:ln>
        </p:spPr>
        <p:txBody>
          <a:bodyPr/>
          <a:lstStyle/>
          <a:p>
            <a:endParaRPr lang="en-US"/>
          </a:p>
        </p:txBody>
      </p:sp>
      <p:sp>
        <p:nvSpPr>
          <p:cNvPr id="97285" name="Text Box 15"/>
          <p:cNvSpPr txBox="1">
            <a:spLocks noChangeArrowheads="1"/>
          </p:cNvSpPr>
          <p:nvPr/>
        </p:nvSpPr>
        <p:spPr bwMode="auto">
          <a:xfrm>
            <a:off x="990600" y="2379663"/>
            <a:ext cx="488950" cy="2106612"/>
          </a:xfrm>
          <a:prstGeom prst="rect">
            <a:avLst/>
          </a:prstGeom>
          <a:noFill/>
          <a:ln w="9525">
            <a:noFill/>
            <a:miter lim="800000"/>
            <a:headEnd/>
            <a:tailEnd/>
          </a:ln>
        </p:spPr>
        <p:txBody>
          <a:bodyPr vert="eaVert" wrap="none">
            <a:spAutoFit/>
          </a:bodyPr>
          <a:lstStyle/>
          <a:p>
            <a:r>
              <a:rPr lang="en-US">
                <a:solidFill>
                  <a:schemeClr val="tx1"/>
                </a:solidFill>
              </a:rPr>
              <a:t>Direction of growth</a:t>
            </a:r>
          </a:p>
        </p:txBody>
      </p:sp>
      <p:sp>
        <p:nvSpPr>
          <p:cNvPr id="97286" name="Oval 16"/>
          <p:cNvSpPr>
            <a:spLocks noChangeArrowheads="1"/>
          </p:cNvSpPr>
          <p:nvPr/>
        </p:nvSpPr>
        <p:spPr bwMode="auto">
          <a:xfrm>
            <a:off x="1524000" y="19050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97287" name="Line 17"/>
          <p:cNvSpPr>
            <a:spLocks noChangeShapeType="1"/>
          </p:cNvSpPr>
          <p:nvPr/>
        </p:nvSpPr>
        <p:spPr bwMode="auto">
          <a:xfrm flipV="1">
            <a:off x="1600200" y="1371600"/>
            <a:ext cx="0" cy="533400"/>
          </a:xfrm>
          <a:prstGeom prst="line">
            <a:avLst/>
          </a:prstGeom>
          <a:noFill/>
          <a:ln w="9525">
            <a:solidFill>
              <a:schemeClr val="tx1"/>
            </a:solidFill>
            <a:round/>
            <a:headEnd/>
            <a:tailEnd type="triangle" w="med" len="med"/>
          </a:ln>
        </p:spPr>
        <p:txBody>
          <a:bodyPr/>
          <a:lstStyle/>
          <a:p>
            <a:endParaRPr lang="en-US"/>
          </a:p>
        </p:txBody>
      </p:sp>
      <p:sp>
        <p:nvSpPr>
          <p:cNvPr id="97288" name="Text Box 18"/>
          <p:cNvSpPr txBox="1">
            <a:spLocks noChangeArrowheads="1"/>
          </p:cNvSpPr>
          <p:nvPr/>
        </p:nvSpPr>
        <p:spPr bwMode="auto">
          <a:xfrm>
            <a:off x="719138" y="295275"/>
            <a:ext cx="8031162" cy="519113"/>
          </a:xfrm>
          <a:prstGeom prst="rect">
            <a:avLst/>
          </a:prstGeom>
          <a:noFill/>
          <a:ln w="9525">
            <a:noFill/>
            <a:miter lim="800000"/>
            <a:headEnd/>
            <a:tailEnd/>
          </a:ln>
        </p:spPr>
        <p:txBody>
          <a:bodyPr wrap="none">
            <a:spAutoFit/>
          </a:bodyPr>
          <a:lstStyle/>
          <a:p>
            <a:r>
              <a:rPr lang="en-US" sz="2800">
                <a:solidFill>
                  <a:schemeClr val="tx1"/>
                </a:solidFill>
              </a:rPr>
              <a:t>Humans and animals grow downward toward the Earth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 calcmode="lin" valueType="num">
                                      <p:cBhvr additive="base">
                                        <p:cTn id="7" dur="500" fill="hold"/>
                                        <p:tgtEl>
                                          <p:spTgt spid="239621"/>
                                        </p:tgtEl>
                                        <p:attrNameLst>
                                          <p:attrName>ppt_x</p:attrName>
                                        </p:attrNameLst>
                                      </p:cBhvr>
                                      <p:tavLst>
                                        <p:tav tm="0">
                                          <p:val>
                                            <p:strVal val="#ppt_x"/>
                                          </p:val>
                                        </p:tav>
                                        <p:tav tm="100000">
                                          <p:val>
                                            <p:strVal val="#ppt_x"/>
                                          </p:val>
                                        </p:tav>
                                      </p:tavLst>
                                    </p:anim>
                                    <p:anim calcmode="lin" valueType="num">
                                      <p:cBhvr additive="base">
                                        <p:cTn id="8" dur="500" fill="hold"/>
                                        <p:tgtEl>
                                          <p:spTgt spid="23962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9628"/>
                                        </p:tgtEl>
                                        <p:attrNameLst>
                                          <p:attrName>style.visibility</p:attrName>
                                        </p:attrNameLst>
                                      </p:cBhvr>
                                      <p:to>
                                        <p:strVal val="visible"/>
                                      </p:to>
                                    </p:set>
                                    <p:animEffect transition="in" filter="fade">
                                      <p:cBhvr>
                                        <p:cTn id="11" dur="1000"/>
                                        <p:tgtEl>
                                          <p:spTgt spid="239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8" descr="human_teeth"/>
          <p:cNvPicPr>
            <a:picLocks noGrp="1" noChangeAspect="1" noChangeArrowheads="1"/>
          </p:cNvPicPr>
          <p:nvPr>
            <p:ph idx="1"/>
          </p:nvPr>
        </p:nvPicPr>
        <p:blipFill>
          <a:blip r:embed="rId3" cstate="print"/>
          <a:srcRect/>
          <a:stretch>
            <a:fillRect/>
          </a:stretch>
        </p:blipFill>
        <p:spPr>
          <a:xfrm>
            <a:off x="0" y="1066800"/>
            <a:ext cx="9144000" cy="4035425"/>
          </a:xfrm>
          <a:noFill/>
        </p:spPr>
      </p:pic>
      <p:sp>
        <p:nvSpPr>
          <p:cNvPr id="98307" name="Rectangle 2"/>
          <p:cNvSpPr>
            <a:spLocks noGrp="1" noChangeArrowheads="1"/>
          </p:cNvSpPr>
          <p:nvPr>
            <p:ph type="title"/>
          </p:nvPr>
        </p:nvSpPr>
        <p:spPr>
          <a:xfrm>
            <a:off x="457200" y="0"/>
            <a:ext cx="8229600" cy="1143000"/>
          </a:xfrm>
        </p:spPr>
        <p:txBody>
          <a:bodyPr/>
          <a:lstStyle/>
          <a:p>
            <a:pPr eaLnBrk="1" hangingPunct="1"/>
            <a:r>
              <a:rPr lang="en-US" sz="3600" smtClean="0">
                <a:latin typeface="Times New Roman" pitchFamily="18" charset="0"/>
                <a:cs typeface="Times New Roman" pitchFamily="18" charset="0"/>
              </a:rPr>
              <a:t>Human teeth - plant to animal food ratio:</a:t>
            </a:r>
            <a:br>
              <a:rPr lang="en-US" sz="3600" smtClean="0">
                <a:latin typeface="Times New Roman" pitchFamily="18" charset="0"/>
                <a:cs typeface="Times New Roman" pitchFamily="18" charset="0"/>
              </a:rPr>
            </a:br>
            <a:r>
              <a:rPr lang="en-US" sz="3200" smtClean="0">
                <a:latin typeface="Times New Roman" pitchFamily="18" charset="0"/>
                <a:cs typeface="Times New Roman" pitchFamily="18" charset="0"/>
              </a:rPr>
              <a:t>28 Incisors and molars to 4 Canines (7:1)</a:t>
            </a:r>
          </a:p>
        </p:txBody>
      </p:sp>
      <p:sp>
        <p:nvSpPr>
          <p:cNvPr id="98308" name="Text Box 6"/>
          <p:cNvSpPr txBox="1">
            <a:spLocks noChangeArrowheads="1"/>
          </p:cNvSpPr>
          <p:nvPr/>
        </p:nvSpPr>
        <p:spPr bwMode="auto">
          <a:xfrm>
            <a:off x="533400" y="5410200"/>
            <a:ext cx="8178800" cy="822325"/>
          </a:xfrm>
          <a:prstGeom prst="rect">
            <a:avLst/>
          </a:prstGeom>
          <a:noFill/>
          <a:ln w="9525">
            <a:noFill/>
            <a:miter lim="800000"/>
            <a:headEnd/>
            <a:tailEnd/>
          </a:ln>
        </p:spPr>
        <p:txBody>
          <a:bodyPr wrap="none">
            <a:spAutoFit/>
          </a:bodyPr>
          <a:lstStyle/>
          <a:p>
            <a:r>
              <a:rPr lang="en-US" sz="2400">
                <a:solidFill>
                  <a:schemeClr val="tx1"/>
                </a:solidFill>
              </a:rPr>
              <a:t>To maintain our balance we eat a ratio of 7 plant to 1 animal food</a:t>
            </a:r>
          </a:p>
          <a:p>
            <a:r>
              <a:rPr lang="en-US" sz="2400">
                <a:solidFill>
                  <a:schemeClr val="tx1"/>
                </a:solidFill>
              </a:rPr>
              <a:t>(the opposite of what we are structurally)</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6901" name="Picture 5" descr="biological_development"/>
          <p:cNvPicPr>
            <a:picLocks noGrp="1" noChangeAspect="1" noChangeArrowheads="1"/>
          </p:cNvPicPr>
          <p:nvPr>
            <p:ph idx="1"/>
          </p:nvPr>
        </p:nvPicPr>
        <p:blipFill>
          <a:blip r:embed="rId3" cstate="print"/>
          <a:srcRect/>
          <a:stretch>
            <a:fillRect/>
          </a:stretch>
        </p:blipFill>
        <p:spPr>
          <a:xfrm>
            <a:off x="1447800" y="685800"/>
            <a:ext cx="5568950" cy="6172200"/>
          </a:xfrm>
          <a:noFill/>
        </p:spPr>
      </p:pic>
      <p:sp>
        <p:nvSpPr>
          <p:cNvPr id="336899" name="Rectangle 3"/>
          <p:cNvSpPr>
            <a:spLocks noGrp="1" noChangeArrowheads="1"/>
          </p:cNvSpPr>
          <p:nvPr>
            <p:ph type="title"/>
          </p:nvPr>
        </p:nvSpPr>
        <p:spPr>
          <a:xfrm>
            <a:off x="533400" y="228600"/>
            <a:ext cx="8229600" cy="838200"/>
          </a:xfrm>
          <a:noFill/>
        </p:spPr>
        <p:txBody>
          <a:bodyPr/>
          <a:lstStyle/>
          <a:p>
            <a:pPr eaLnBrk="1" hangingPunct="1"/>
            <a:r>
              <a:rPr lang="en-US" sz="2400" smtClean="0">
                <a:latin typeface="Times New Roman" pitchFamily="18" charset="0"/>
                <a:cs typeface="Times New Roman" pitchFamily="18" charset="0"/>
              </a:rPr>
              <a:t>Biological Development On Earth</a:t>
            </a:r>
            <a:br>
              <a:rPr lang="en-US" sz="2400" smtClean="0">
                <a:latin typeface="Times New Roman" pitchFamily="18" charset="0"/>
                <a:cs typeface="Times New Roman" pitchFamily="18" charset="0"/>
              </a:rPr>
            </a:br>
            <a:r>
              <a:rPr lang="en-US" sz="2400" smtClean="0">
                <a:latin typeface="Times New Roman" pitchFamily="18" charset="0"/>
                <a:cs typeface="Times New Roman" pitchFamily="18" charset="0"/>
              </a:rPr>
              <a:t>(water period 2.8 billion years – land period 0.4 billion years 7:1)</a:t>
            </a:r>
          </a:p>
        </p:txBody>
      </p:sp>
      <p:sp>
        <p:nvSpPr>
          <p:cNvPr id="99332" name="Text Box 7"/>
          <p:cNvSpPr txBox="1">
            <a:spLocks noChangeArrowheads="1"/>
          </p:cNvSpPr>
          <p:nvPr/>
        </p:nvSpPr>
        <p:spPr bwMode="auto">
          <a:xfrm>
            <a:off x="838200" y="1676400"/>
            <a:ext cx="1811338" cy="396875"/>
          </a:xfrm>
          <a:prstGeom prst="rect">
            <a:avLst/>
          </a:prstGeom>
          <a:noFill/>
          <a:ln w="9525">
            <a:noFill/>
            <a:miter lim="800000"/>
            <a:headEnd/>
            <a:tailEnd/>
          </a:ln>
        </p:spPr>
        <p:txBody>
          <a:bodyPr wrap="none">
            <a:spAutoFit/>
          </a:bodyPr>
          <a:lstStyle/>
          <a:p>
            <a:r>
              <a:rPr lang="en-US">
                <a:solidFill>
                  <a:schemeClr val="tx1"/>
                </a:solidFill>
              </a:rPr>
              <a:t>More expanisve</a:t>
            </a:r>
          </a:p>
        </p:txBody>
      </p:sp>
      <p:sp>
        <p:nvSpPr>
          <p:cNvPr id="99333" name="Text Box 8"/>
          <p:cNvSpPr txBox="1">
            <a:spLocks noChangeArrowheads="1"/>
          </p:cNvSpPr>
          <p:nvPr/>
        </p:nvSpPr>
        <p:spPr bwMode="auto">
          <a:xfrm>
            <a:off x="873125" y="5638800"/>
            <a:ext cx="1922463" cy="396875"/>
          </a:xfrm>
          <a:prstGeom prst="rect">
            <a:avLst/>
          </a:prstGeom>
          <a:noFill/>
          <a:ln w="9525">
            <a:noFill/>
            <a:miter lim="800000"/>
            <a:headEnd/>
            <a:tailEnd/>
          </a:ln>
        </p:spPr>
        <p:txBody>
          <a:bodyPr wrap="none">
            <a:spAutoFit/>
          </a:bodyPr>
          <a:lstStyle/>
          <a:p>
            <a:r>
              <a:rPr lang="en-US">
                <a:solidFill>
                  <a:schemeClr val="tx1"/>
                </a:solidFill>
              </a:rPr>
              <a:t>More contractive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6899"/>
                                        </p:tgtEl>
                                        <p:attrNameLst>
                                          <p:attrName>style.visibility</p:attrName>
                                        </p:attrNameLst>
                                      </p:cBhvr>
                                      <p:to>
                                        <p:strVal val="visible"/>
                                      </p:to>
                                    </p:set>
                                    <p:anim calcmode="lin" valueType="num">
                                      <p:cBhvr additive="base">
                                        <p:cTn id="7" dur="500" fill="hold"/>
                                        <p:tgtEl>
                                          <p:spTgt spid="336899"/>
                                        </p:tgtEl>
                                        <p:attrNameLst>
                                          <p:attrName>ppt_x</p:attrName>
                                        </p:attrNameLst>
                                      </p:cBhvr>
                                      <p:tavLst>
                                        <p:tav tm="0">
                                          <p:val>
                                            <p:strVal val="#ppt_x"/>
                                          </p:val>
                                        </p:tav>
                                        <p:tav tm="100000">
                                          <p:val>
                                            <p:strVal val="#ppt_x"/>
                                          </p:val>
                                        </p:tav>
                                      </p:tavLst>
                                    </p:anim>
                                    <p:anim calcmode="lin" valueType="num">
                                      <p:cBhvr additive="base">
                                        <p:cTn id="8" dur="500" fill="hold"/>
                                        <p:tgtEl>
                                          <p:spTgt spid="33689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36901"/>
                                        </p:tgtEl>
                                        <p:attrNameLst>
                                          <p:attrName>style.visibility</p:attrName>
                                        </p:attrNameLst>
                                      </p:cBhvr>
                                      <p:to>
                                        <p:strVal val="visible"/>
                                      </p:to>
                                    </p:set>
                                    <p:animEffect transition="in" filter="fade">
                                      <p:cBhvr>
                                        <p:cTn id="11" dur="1000"/>
                                        <p:tgtEl>
                                          <p:spTgt spid="336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12" descr="biospiral2"/>
          <p:cNvPicPr>
            <a:picLocks noGrp="1" noChangeAspect="1" noChangeArrowheads="1"/>
          </p:cNvPicPr>
          <p:nvPr>
            <p:ph/>
          </p:nvPr>
        </p:nvPicPr>
        <p:blipFill>
          <a:blip r:embed="rId3" cstate="print"/>
          <a:srcRect/>
          <a:stretch>
            <a:fillRect/>
          </a:stretch>
        </p:blipFill>
        <p:spPr>
          <a:xfrm>
            <a:off x="1524000" y="228600"/>
            <a:ext cx="6019800" cy="5795963"/>
          </a:xfrm>
          <a:noFill/>
        </p:spPr>
      </p:pic>
      <p:sp>
        <p:nvSpPr>
          <p:cNvPr id="100355" name="Text Box 10"/>
          <p:cNvSpPr txBox="1">
            <a:spLocks noChangeArrowheads="1"/>
          </p:cNvSpPr>
          <p:nvPr/>
        </p:nvSpPr>
        <p:spPr bwMode="auto">
          <a:xfrm>
            <a:off x="1471613" y="6010275"/>
            <a:ext cx="6370637" cy="519113"/>
          </a:xfrm>
          <a:prstGeom prst="rect">
            <a:avLst/>
          </a:prstGeom>
          <a:noFill/>
          <a:ln w="9525">
            <a:noFill/>
            <a:miter lim="800000"/>
            <a:headEnd/>
            <a:tailEnd/>
          </a:ln>
        </p:spPr>
        <p:txBody>
          <a:bodyPr wrap="none">
            <a:spAutoFit/>
          </a:bodyPr>
          <a:lstStyle/>
          <a:p>
            <a:r>
              <a:rPr lang="en-US" sz="2800">
                <a:solidFill>
                  <a:schemeClr val="tx1"/>
                </a:solidFill>
              </a:rPr>
              <a:t>Humans are the end point of a 7 orbit spiral</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pPr eaLnBrk="1" hangingPunct="1"/>
            <a:r>
              <a:rPr lang="en-US" sz="4000" smtClean="0">
                <a:solidFill>
                  <a:srgbClr val="FFFF00"/>
                </a:solidFill>
                <a:latin typeface="Times New Roman" pitchFamily="18" charset="0"/>
                <a:cs typeface="Times New Roman" pitchFamily="18" charset="0"/>
              </a:rPr>
              <a:t>Things that determine our constitution:</a:t>
            </a:r>
          </a:p>
        </p:txBody>
      </p:sp>
      <p:sp>
        <p:nvSpPr>
          <p:cNvPr id="343043" name="Rectangle 3"/>
          <p:cNvSpPr>
            <a:spLocks noGrp="1" noChangeArrowheads="1"/>
          </p:cNvSpPr>
          <p:nvPr>
            <p:ph type="body" idx="1"/>
          </p:nvPr>
        </p:nvSpPr>
        <p:spPr>
          <a:xfrm>
            <a:off x="1828800" y="1524000"/>
            <a:ext cx="6172200" cy="4343400"/>
          </a:xfrm>
        </p:spPr>
        <p:txBody>
          <a:bodyPr/>
          <a:lstStyle/>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Universe</a:t>
            </a:r>
            <a:r>
              <a:rPr lang="en-US" smtClean="0">
                <a:solidFill>
                  <a:schemeClr val="bg1"/>
                </a:solidFill>
                <a:latin typeface="Times New Roman" pitchFamily="18" charset="0"/>
                <a:cs typeface="Times New Roman" pitchFamily="18" charset="0"/>
              </a:rPr>
              <a:t> itself; its </a:t>
            </a:r>
            <a:r>
              <a:rPr lang="en-US" smtClean="0">
                <a:solidFill>
                  <a:srgbClr val="FFFF00"/>
                </a:solidFill>
                <a:latin typeface="Times New Roman" pitchFamily="18" charset="0"/>
                <a:cs typeface="Times New Roman" pitchFamily="18" charset="0"/>
              </a:rPr>
              <a:t>shape</a:t>
            </a:r>
            <a:r>
              <a:rPr lang="en-US" smtClean="0">
                <a:solidFill>
                  <a:schemeClr val="bg1"/>
                </a:solidFill>
                <a:latin typeface="Times New Roman" pitchFamily="18" charset="0"/>
                <a:cs typeface="Times New Roman" pitchFamily="18" charset="0"/>
              </a:rPr>
              <a:t>, </a:t>
            </a:r>
            <a:r>
              <a:rPr lang="en-US" smtClean="0">
                <a:solidFill>
                  <a:srgbClr val="FFFF00"/>
                </a:solidFill>
                <a:latin typeface="Times New Roman" pitchFamily="18" charset="0"/>
                <a:cs typeface="Times New Roman" pitchFamily="18" charset="0"/>
              </a:rPr>
              <a:t>structure</a:t>
            </a:r>
            <a:r>
              <a:rPr lang="en-US" smtClean="0">
                <a:solidFill>
                  <a:schemeClr val="bg1"/>
                </a:solidFill>
                <a:latin typeface="Times New Roman" pitchFamily="18" charset="0"/>
                <a:cs typeface="Times New Roman" pitchFamily="18" charset="0"/>
              </a:rPr>
              <a:t> and how it </a:t>
            </a:r>
            <a:r>
              <a:rPr lang="en-US" smtClean="0">
                <a:solidFill>
                  <a:srgbClr val="FFFF00"/>
                </a:solidFill>
                <a:latin typeface="Times New Roman" pitchFamily="18" charset="0"/>
                <a:cs typeface="Times New Roman" pitchFamily="18" charset="0"/>
              </a:rPr>
              <a:t>behaves</a:t>
            </a:r>
            <a:r>
              <a:rPr lang="en-US" smtClean="0">
                <a:solidFill>
                  <a:schemeClr val="bg1"/>
                </a:solidFill>
                <a:latin typeface="Times New Roman" pitchFamily="18" charset="0"/>
                <a:cs typeface="Times New Roman" pitchFamily="18" charset="0"/>
              </a:rPr>
              <a:t>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The </a:t>
            </a:r>
            <a:r>
              <a:rPr lang="en-US" smtClean="0">
                <a:solidFill>
                  <a:srgbClr val="FFFF00"/>
                </a:solidFill>
                <a:latin typeface="Times New Roman" pitchFamily="18" charset="0"/>
                <a:cs typeface="Times New Roman" pitchFamily="18" charset="0"/>
              </a:rPr>
              <a:t>Earth </a:t>
            </a:r>
            <a:r>
              <a:rPr lang="en-US" smtClean="0">
                <a:solidFill>
                  <a:schemeClr val="bg1"/>
                </a:solidFill>
                <a:latin typeface="Times New Roman" pitchFamily="18" charset="0"/>
                <a:cs typeface="Times New Roman" pitchFamily="18" charset="0"/>
              </a:rPr>
              <a:t>and its movements</a:t>
            </a:r>
          </a:p>
          <a:p>
            <a:pPr marL="609600" indent="-609600" eaLnBrk="1" hangingPunct="1">
              <a:buFontTx/>
              <a:buAutoNum type="arabicPeriod"/>
            </a:pPr>
            <a:r>
              <a:rPr lang="en-US" smtClean="0">
                <a:solidFill>
                  <a:srgbClr val="FFFF00"/>
                </a:solidFill>
                <a:latin typeface="Times New Roman" pitchFamily="18" charset="0"/>
                <a:cs typeface="Times New Roman" pitchFamily="18" charset="0"/>
              </a:rPr>
              <a:t>Biological </a:t>
            </a:r>
            <a:r>
              <a:rPr lang="en-US" smtClean="0">
                <a:solidFill>
                  <a:schemeClr val="bg1"/>
                </a:solidFill>
                <a:latin typeface="Times New Roman" pitchFamily="18" charset="0"/>
                <a:cs typeface="Times New Roman" pitchFamily="18" charset="0"/>
              </a:rPr>
              <a:t>development</a:t>
            </a:r>
            <a:r>
              <a:rPr lang="en-US" smtClean="0">
                <a:solidFill>
                  <a:srgbClr val="FFFF00"/>
                </a:solidFill>
                <a:latin typeface="Times New Roman" pitchFamily="18" charset="0"/>
                <a:cs typeface="Times New Roman" pitchFamily="18" charset="0"/>
              </a:rPr>
              <a:t> </a:t>
            </a:r>
            <a:r>
              <a:rPr lang="en-US" smtClean="0">
                <a:solidFill>
                  <a:schemeClr val="bg1"/>
                </a:solidFill>
                <a:latin typeface="Times New Roman" pitchFamily="18" charset="0"/>
                <a:cs typeface="Times New Roman" pitchFamily="18" charset="0"/>
              </a:rPr>
              <a:t>on earth </a:t>
            </a:r>
          </a:p>
          <a:p>
            <a:pPr marL="609600" indent="-609600" eaLnBrk="1" hangingPunct="1">
              <a:buFontTx/>
              <a:buAutoNum type="arabicPeriod"/>
            </a:pPr>
            <a:r>
              <a:rPr lang="en-US" smtClean="0">
                <a:solidFill>
                  <a:schemeClr val="bg1"/>
                </a:solidFill>
                <a:latin typeface="Times New Roman" pitchFamily="18" charset="0"/>
                <a:cs typeface="Times New Roman" pitchFamily="18" charset="0"/>
              </a:rPr>
              <a:t>Our own </a:t>
            </a:r>
            <a:r>
              <a:rPr lang="en-US" smtClean="0">
                <a:solidFill>
                  <a:srgbClr val="FFFF00"/>
                </a:solidFill>
                <a:latin typeface="Times New Roman" pitchFamily="18" charset="0"/>
                <a:cs typeface="Times New Roman" pitchFamily="18" charset="0"/>
              </a:rPr>
              <a:t>embryological</a:t>
            </a:r>
            <a:r>
              <a:rPr lang="en-US" smtClean="0">
                <a:solidFill>
                  <a:schemeClr val="bg1"/>
                </a:solidFill>
                <a:latin typeface="Times New Roman" pitchFamily="18" charset="0"/>
                <a:cs typeface="Times New Roman" pitchFamily="18" charset="0"/>
              </a:rPr>
              <a:t> development</a:t>
            </a:r>
          </a:p>
        </p:txBody>
      </p:sp>
      <p:grpSp>
        <p:nvGrpSpPr>
          <p:cNvPr id="2" name="Group 4"/>
          <p:cNvGrpSpPr>
            <a:grpSpLocks/>
          </p:cNvGrpSpPr>
          <p:nvPr/>
        </p:nvGrpSpPr>
        <p:grpSpPr bwMode="auto">
          <a:xfrm>
            <a:off x="887413" y="1524000"/>
            <a:ext cx="609600" cy="533400"/>
            <a:chOff x="559" y="960"/>
            <a:chExt cx="384" cy="336"/>
          </a:xfrm>
        </p:grpSpPr>
        <p:sp>
          <p:nvSpPr>
            <p:cNvPr id="101387" name="Rectangle 5"/>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01388" name="Text Box 6"/>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grpSp>
        <p:nvGrpSpPr>
          <p:cNvPr id="3" name="Group 7"/>
          <p:cNvGrpSpPr>
            <a:grpSpLocks/>
          </p:cNvGrpSpPr>
          <p:nvPr/>
        </p:nvGrpSpPr>
        <p:grpSpPr bwMode="auto">
          <a:xfrm>
            <a:off x="914400" y="2590800"/>
            <a:ext cx="609600" cy="533400"/>
            <a:chOff x="559" y="960"/>
            <a:chExt cx="384" cy="336"/>
          </a:xfrm>
        </p:grpSpPr>
        <p:sp>
          <p:nvSpPr>
            <p:cNvPr id="101385" name="Rectangle 8"/>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01386" name="Text Box 9"/>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grpSp>
        <p:nvGrpSpPr>
          <p:cNvPr id="4" name="Group 10"/>
          <p:cNvGrpSpPr>
            <a:grpSpLocks/>
          </p:cNvGrpSpPr>
          <p:nvPr/>
        </p:nvGrpSpPr>
        <p:grpSpPr bwMode="auto">
          <a:xfrm>
            <a:off x="914400" y="3352800"/>
            <a:ext cx="609600" cy="533400"/>
            <a:chOff x="559" y="960"/>
            <a:chExt cx="384" cy="336"/>
          </a:xfrm>
        </p:grpSpPr>
        <p:sp>
          <p:nvSpPr>
            <p:cNvPr id="101383" name="Rectangle 11"/>
            <p:cNvSpPr>
              <a:spLocks noChangeArrowheads="1"/>
            </p:cNvSpPr>
            <p:nvPr/>
          </p:nvSpPr>
          <p:spPr bwMode="auto">
            <a:xfrm>
              <a:off x="559" y="960"/>
              <a:ext cx="384" cy="336"/>
            </a:xfrm>
            <a:prstGeom prst="rect">
              <a:avLst/>
            </a:prstGeom>
            <a:noFill/>
            <a:ln w="9525">
              <a:solidFill>
                <a:srgbClr val="FFFF00"/>
              </a:solidFill>
              <a:miter lim="800000"/>
              <a:headEnd/>
              <a:tailEnd/>
            </a:ln>
          </p:spPr>
          <p:txBody>
            <a:bodyPr wrap="none" anchor="ctr"/>
            <a:lstStyle/>
            <a:p>
              <a:endParaRPr lang="en-US"/>
            </a:p>
          </p:txBody>
        </p:sp>
        <p:sp>
          <p:nvSpPr>
            <p:cNvPr id="101384" name="Text Box 12"/>
            <p:cNvSpPr txBox="1">
              <a:spLocks noChangeArrowheads="1"/>
            </p:cNvSpPr>
            <p:nvPr/>
          </p:nvSpPr>
          <p:spPr bwMode="auto">
            <a:xfrm>
              <a:off x="624" y="960"/>
              <a:ext cx="255" cy="288"/>
            </a:xfrm>
            <a:prstGeom prst="rect">
              <a:avLst/>
            </a:prstGeom>
            <a:noFill/>
            <a:ln w="9525">
              <a:noFill/>
              <a:miter lim="800000"/>
              <a:headEnd/>
              <a:tailEnd/>
            </a:ln>
          </p:spPr>
          <p:txBody>
            <a:bodyPr wrap="none">
              <a:spAutoFit/>
            </a:bodyPr>
            <a:lstStyle/>
            <a:p>
              <a:r>
                <a:rPr lang="en-US" sz="2400">
                  <a:solidFill>
                    <a:srgbClr val="FFFF00"/>
                  </a:solidFill>
                </a:rPr>
                <a:t>X</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43042"/>
                                        </p:tgtEl>
                                        <p:attrNameLst>
                                          <p:attrName>style.visibility</p:attrName>
                                        </p:attrNameLst>
                                      </p:cBhvr>
                                      <p:to>
                                        <p:strVal val="visible"/>
                                      </p:to>
                                    </p:set>
                                    <p:anim calcmode="lin" valueType="num">
                                      <p:cBhvr additive="base">
                                        <p:cTn id="7" dur="500" fill="hold"/>
                                        <p:tgtEl>
                                          <p:spTgt spid="343042"/>
                                        </p:tgtEl>
                                        <p:attrNameLst>
                                          <p:attrName>ppt_x</p:attrName>
                                        </p:attrNameLst>
                                      </p:cBhvr>
                                      <p:tavLst>
                                        <p:tav tm="0">
                                          <p:val>
                                            <p:strVal val="#ppt_x"/>
                                          </p:val>
                                        </p:tav>
                                        <p:tav tm="100000">
                                          <p:val>
                                            <p:strVal val="#ppt_x"/>
                                          </p:val>
                                        </p:tav>
                                      </p:tavLst>
                                    </p:anim>
                                    <p:anim calcmode="lin" valueType="num">
                                      <p:cBhvr additive="base">
                                        <p:cTn id="8" dur="500" fill="hold"/>
                                        <p:tgtEl>
                                          <p:spTgt spid="34304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3043">
                                            <p:txEl>
                                              <p:pRg st="0" end="0"/>
                                            </p:txEl>
                                          </p:spTgt>
                                        </p:tgtEl>
                                        <p:attrNameLst>
                                          <p:attrName>style.visibility</p:attrName>
                                        </p:attrNameLst>
                                      </p:cBhvr>
                                      <p:to>
                                        <p:strVal val="visible"/>
                                      </p:to>
                                    </p:set>
                                    <p:anim calcmode="lin" valueType="num">
                                      <p:cBhvr additive="base">
                                        <p:cTn id="11" dur="500" fill="hold"/>
                                        <p:tgtEl>
                                          <p:spTgt spid="34304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304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3043">
                                            <p:txEl>
                                              <p:pRg st="1" end="1"/>
                                            </p:txEl>
                                          </p:spTgt>
                                        </p:tgtEl>
                                        <p:attrNameLst>
                                          <p:attrName>style.visibility</p:attrName>
                                        </p:attrNameLst>
                                      </p:cBhvr>
                                      <p:to>
                                        <p:strVal val="visible"/>
                                      </p:to>
                                    </p:set>
                                    <p:anim calcmode="lin" valueType="num">
                                      <p:cBhvr additive="base">
                                        <p:cTn id="15" dur="500" fill="hold"/>
                                        <p:tgtEl>
                                          <p:spTgt spid="34304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304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3043">
                                            <p:txEl>
                                              <p:pRg st="2" end="2"/>
                                            </p:txEl>
                                          </p:spTgt>
                                        </p:tgtEl>
                                        <p:attrNameLst>
                                          <p:attrName>style.visibility</p:attrName>
                                        </p:attrNameLst>
                                      </p:cBhvr>
                                      <p:to>
                                        <p:strVal val="visible"/>
                                      </p:to>
                                    </p:set>
                                    <p:anim calcmode="lin" valueType="num">
                                      <p:cBhvr additive="base">
                                        <p:cTn id="19" dur="500" fill="hold"/>
                                        <p:tgtEl>
                                          <p:spTgt spid="343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304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3043">
                                            <p:txEl>
                                              <p:pRg st="3" end="3"/>
                                            </p:txEl>
                                          </p:spTgt>
                                        </p:tgtEl>
                                        <p:attrNameLst>
                                          <p:attrName>style.visibility</p:attrName>
                                        </p:attrNameLst>
                                      </p:cBhvr>
                                      <p:to>
                                        <p:strVal val="visible"/>
                                      </p:to>
                                    </p:set>
                                    <p:anim calcmode="lin" valueType="num">
                                      <p:cBhvr additive="base">
                                        <p:cTn id="23" dur="500" fill="hold"/>
                                        <p:tgtEl>
                                          <p:spTgt spid="34304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304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p:bldP spid="34304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11689</TotalTime>
  <Words>2160</Words>
  <Application>Microsoft Office PowerPoint</Application>
  <PresentationFormat>On-screen Show (4:3)</PresentationFormat>
  <Paragraphs>452</Paragraphs>
  <Slides>124</Slides>
  <Notes>123</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Default Design</vt:lpstr>
      <vt:lpstr>Your Face Never Lies</vt:lpstr>
      <vt:lpstr>This presentation is dedicated to…</vt:lpstr>
      <vt:lpstr>William Dufty (1916-2002), author of  “You Are All Sanpaku” with George Ohsawa</vt:lpstr>
      <vt:lpstr>Slide 4</vt:lpstr>
      <vt:lpstr>It all began one sunny day…</vt:lpstr>
      <vt:lpstr>November 22, 1963</vt:lpstr>
      <vt:lpstr>Slide 7</vt:lpstr>
      <vt:lpstr>Slide 8</vt:lpstr>
      <vt:lpstr>Slide 9</vt:lpstr>
      <vt:lpstr>Slide 10</vt:lpstr>
      <vt:lpstr>Slide 11</vt:lpstr>
      <vt:lpstr>Three Months Before…</vt:lpstr>
      <vt:lpstr>Slide 13</vt:lpstr>
      <vt:lpstr>Slide 14</vt:lpstr>
      <vt:lpstr>Slide 15</vt:lpstr>
      <vt:lpstr>Slide 16</vt:lpstr>
      <vt:lpstr>The article was titled:</vt:lpstr>
      <vt:lpstr>Slide 18</vt:lpstr>
      <vt:lpstr>Slide 19</vt:lpstr>
      <vt:lpstr>Slide 20</vt:lpstr>
      <vt:lpstr>Slide 21</vt:lpstr>
      <vt:lpstr>Slide 22</vt:lpstr>
      <vt:lpstr>So what exactly is SANPAKU???</vt:lpstr>
      <vt:lpstr>Sanpaku (sa – nm – PAH - koo) eyeball/iris comparative analysis</vt:lpstr>
      <vt:lpstr>Three basic eyeball/iris conditions</vt:lpstr>
      <vt:lpstr>Three basic eyeball/iris conditions</vt:lpstr>
      <vt:lpstr>Normal Eyes</vt:lpstr>
      <vt:lpstr>Sanpaku Eyes</vt:lpstr>
      <vt:lpstr>Baby with Upper Sanpaku</vt:lpstr>
      <vt:lpstr>Person with normal eyes</vt:lpstr>
      <vt:lpstr>Old man (112yo) with Sanpaku Eyes</vt:lpstr>
      <vt:lpstr>Examples of Sanpaku Eyes Indicating Tragic - Premature Death</vt:lpstr>
      <vt:lpstr>Very Sanpaku Eye #1</vt:lpstr>
      <vt:lpstr>Very Sanpaku Eye #2</vt:lpstr>
      <vt:lpstr>Very Sanpaku Eye #3</vt:lpstr>
      <vt:lpstr>Near Sanpaku Eye #4</vt:lpstr>
      <vt:lpstr>Near Sanpaku Eye #5</vt:lpstr>
      <vt:lpstr>Near Sanpaku Eye #6</vt:lpstr>
      <vt:lpstr>Upper Sanpaku Eye #7</vt:lpstr>
      <vt:lpstr>Bonus Eye #A</vt:lpstr>
      <vt:lpstr>Bonus Eyes #B</vt:lpstr>
      <vt:lpstr>One more…</vt:lpstr>
      <vt:lpstr>And should we worry about the person who has this eye?</vt:lpstr>
      <vt:lpstr>The Million Dollar Question:</vt:lpstr>
      <vt:lpstr>Why and how does this work?</vt:lpstr>
      <vt:lpstr>We must first understand the difference between our:</vt:lpstr>
      <vt:lpstr>Slide 47</vt:lpstr>
      <vt:lpstr>What determines our constitution?</vt:lpstr>
      <vt:lpstr>Things that determine our constitution:</vt:lpstr>
      <vt:lpstr>About the Universe:</vt:lpstr>
      <vt:lpstr>What is the shape of the UNIVERSE?</vt:lpstr>
      <vt:lpstr>Slide 52</vt:lpstr>
      <vt:lpstr>Slide 53</vt:lpstr>
      <vt:lpstr>Slide 54</vt:lpstr>
      <vt:lpstr>Slide 55</vt:lpstr>
      <vt:lpstr>Slide 56</vt:lpstr>
      <vt:lpstr>Slide 57</vt:lpstr>
      <vt:lpstr>Slide 58</vt:lpstr>
      <vt:lpstr>Slide 59</vt:lpstr>
      <vt:lpstr>The shape of the UNIVERSE (and everything in it including ourselves) is basically a SPIRAL!!!</vt:lpstr>
      <vt:lpstr>Can you identify some spirals in your body?</vt:lpstr>
      <vt:lpstr>Spirals in fingerprints</vt:lpstr>
      <vt:lpstr>The spiral on top of your head</vt:lpstr>
      <vt:lpstr>The spiral of your hand and arm</vt:lpstr>
      <vt:lpstr>The spiral of your inner ear</vt:lpstr>
      <vt:lpstr>The spiral of your DNA</vt:lpstr>
      <vt:lpstr>How do spirals move and behave?</vt:lpstr>
      <vt:lpstr>Expanding and Contracting Spirals (1)</vt:lpstr>
      <vt:lpstr>Expanding and Contracting Spiral (2)</vt:lpstr>
      <vt:lpstr>Slide 70</vt:lpstr>
      <vt:lpstr>The “Mandelbrot” Fractal Set (zoom in animation)</vt:lpstr>
      <vt:lpstr>Slide 72</vt:lpstr>
      <vt:lpstr>Wave motion of spirals</vt:lpstr>
      <vt:lpstr>Spirals - Summary</vt:lpstr>
      <vt:lpstr>George Ohsawa called these observations of the Universe the “Unifying Principle”</vt:lpstr>
      <vt:lpstr>Things that determine our constitution:</vt:lpstr>
      <vt:lpstr>The five movements of the Earth</vt:lpstr>
      <vt:lpstr>1. Movement of our galaxy through space</vt:lpstr>
      <vt:lpstr>The Milky Way</vt:lpstr>
      <vt:lpstr>The Milky Way Galaxy: Our Home</vt:lpstr>
      <vt:lpstr>2. The orbit of our solar system around the Milky Way galaxy</vt:lpstr>
      <vt:lpstr>View of our solar system from the galactic center  The solar system is thought to be almost perpendicular to Milky Way</vt:lpstr>
      <vt:lpstr>3. Earth around the Solar System</vt:lpstr>
      <vt:lpstr>Earth’s orbit around the sun creates the seasons</vt:lpstr>
      <vt:lpstr>Earth passes through the seasons of the year and the constellations of the zodiac</vt:lpstr>
      <vt:lpstr>4. Earth’s Rotation</vt:lpstr>
      <vt:lpstr>5. Precession Of The Equinoxes</vt:lpstr>
      <vt:lpstr>Summary of Earth movements</vt:lpstr>
      <vt:lpstr>The combination of all movements of the Earth creates a curious effect on the earth’s magnetosphere normally drawn like this:</vt:lpstr>
      <vt:lpstr>But when you add the influences of all the movements it can look like this:</vt:lpstr>
      <vt:lpstr>Things that determine our constitution:</vt:lpstr>
      <vt:lpstr>The four movements make up the primary forces that determine the spiral motion and growth that happen on Earth.</vt:lpstr>
      <vt:lpstr>In this way plants can be classified according to their contractive (yang) and expansive (yin) properties</vt:lpstr>
      <vt:lpstr>Slide 94</vt:lpstr>
      <vt:lpstr>The human form has a 7:1 ratio</vt:lpstr>
      <vt:lpstr>Human teeth - plant to animal food ratio: 28 Incisors and molars to 4 Canines (7:1)</vt:lpstr>
      <vt:lpstr>Biological Development On Earth (water period 2.8 billion years – land period 0.4 billion years 7:1)</vt:lpstr>
      <vt:lpstr>Slide 98</vt:lpstr>
      <vt:lpstr>Things that determine our constitution:</vt:lpstr>
      <vt:lpstr>Embryological comparisons Our embryo goes through all animal life form development</vt:lpstr>
      <vt:lpstr>Development of the three major systems</vt:lpstr>
      <vt:lpstr>Development of the three major systems</vt:lpstr>
      <vt:lpstr>The three systems in the ear</vt:lpstr>
      <vt:lpstr>The three systems in the hand</vt:lpstr>
      <vt:lpstr>The three systems in the face</vt:lpstr>
      <vt:lpstr>Embryological development of the three systems corresponding to the face</vt:lpstr>
      <vt:lpstr>Head shape according to birth (gestation period – northern hemisphere)</vt:lpstr>
      <vt:lpstr>Head shape type A (born in summer)</vt:lpstr>
      <vt:lpstr>Head shape type B (born in spring)</vt:lpstr>
      <vt:lpstr>Head shape type C (born in winter)</vt:lpstr>
      <vt:lpstr>Head shape type D (born in fall)</vt:lpstr>
      <vt:lpstr>One more</vt:lpstr>
      <vt:lpstr>Embryological comparisons Our embryo goes through all animal life form development</vt:lpstr>
      <vt:lpstr>Embryo facial development</vt:lpstr>
      <vt:lpstr>Deformations</vt:lpstr>
      <vt:lpstr>Things that determine our constitution:</vt:lpstr>
      <vt:lpstr>How to see our condition:</vt:lpstr>
      <vt:lpstr>First, a lesson in biology:</vt:lpstr>
      <vt:lpstr>Internal organs and face correlations</vt:lpstr>
      <vt:lpstr>Slide 120</vt:lpstr>
      <vt:lpstr>What do you see in this man’s face?</vt:lpstr>
      <vt:lpstr>About George W. Bush:</vt:lpstr>
      <vt:lpstr>Your Face Never Lies – the book</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Face Never Lies</dc:title>
  <dc:creator>Phiya</dc:creator>
  <cp:lastModifiedBy>Phiya</cp:lastModifiedBy>
  <cp:revision>23</cp:revision>
  <dcterms:created xsi:type="dcterms:W3CDTF">2008-04-15T01:32:14Z</dcterms:created>
  <dcterms:modified xsi:type="dcterms:W3CDTF">2012-11-19T00:13:20Z</dcterms:modified>
</cp:coreProperties>
</file>